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26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zhen huang" userId="861485bfd78258b9" providerId="LiveId" clId="{933D6267-8B08-40C6-B2D9-5880F38D3D52}"/>
    <pc:docChg chg="delSld">
      <pc:chgData name="yanzhen huang" userId="861485bfd78258b9" providerId="LiveId" clId="{933D6267-8B08-40C6-B2D9-5880F38D3D52}" dt="2024-11-07T05:37:29.166" v="0" actId="47"/>
      <pc:docMkLst>
        <pc:docMk/>
      </pc:docMkLst>
      <pc:sldChg chg="del">
        <pc:chgData name="yanzhen huang" userId="861485bfd78258b9" providerId="LiveId" clId="{933D6267-8B08-40C6-B2D9-5880F38D3D52}" dt="2024-11-07T05:37:29.166" v="0" actId="47"/>
        <pc:sldMkLst>
          <pc:docMk/>
          <pc:sldMk cId="0" sldId="299"/>
        </pc:sldMkLst>
      </pc:sldChg>
      <pc:sldMasterChg chg="delSldLayout">
        <pc:chgData name="yanzhen huang" userId="861485bfd78258b9" providerId="LiveId" clId="{933D6267-8B08-40C6-B2D9-5880F38D3D52}" dt="2024-11-07T05:37:29.166" v="0" actId="47"/>
        <pc:sldMasterMkLst>
          <pc:docMk/>
          <pc:sldMasterMk cId="0" sldId="2147483659"/>
        </pc:sldMasterMkLst>
        <pc:sldLayoutChg chg="del">
          <pc:chgData name="yanzhen huang" userId="861485bfd78258b9" providerId="LiveId" clId="{933D6267-8B08-40C6-B2D9-5880F38D3D52}" dt="2024-11-07T05:37:29.166" v="0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7da656de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7da656de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</a:rPr>
              <a:t>Here is the code.</a:t>
            </a:r>
            <a:endParaRPr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14505375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14505375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Next, experiments.</a:t>
            </a:r>
            <a:endParaRPr sz="17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57da65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57da65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There are 7 experiments. We’ll test the optimizers, several training parameters, several augmentation parameters, and lastly different types of networks.</a:t>
            </a: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57da656d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57da656d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57da656d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57da656d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The tested optimizers can be categorized into three families: SGD, Adagrad and RMSprop.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SGD needs proper initialization of momentum, otherwise their performance will be very bad.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Adagrad has monotonical decrease of learning rate &amp; momentum so they have smoother curve and slower convergence.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And RMSprop uses the forgetting factor beta to re-boost the momentum.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The best ones are the RMSprop family, especially Adam.</a:t>
            </a:r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57da656d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57da656d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Here, you can have a look a the overall performance.</a:t>
            </a:r>
            <a:endParaRPr sz="2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57da656d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57da656d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The Adam is the best with the highest accuracies and avg F1 score.</a:t>
            </a:r>
            <a:endParaRPr sz="16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57da656d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57da656d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Next, epoch and learning rate.</a:t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57da656d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57da656d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/>
              <a:t>Epoch number controls the training progress, and the learning rate controls the training pace.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/>
              <a:t>From left to right columns, LR decreases exponentially, and the convergence speed gets slower. And we have fairly good local minimums at around 36.</a:t>
            </a:r>
            <a:endParaRPr sz="19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57da656d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57da656d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From left to right, as model gets less fitted better, the matrices gets blurrer. The learning rate of 1e-6 didn’t learn anything.</a:t>
            </a:r>
            <a:endParaRPr sz="2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14505375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14505375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I’ll give you an introduction to the project;</a:t>
            </a:r>
            <a:endParaRPr sz="16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57da656d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57da656d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I want to address the sensitivity of LR=1e-5 on epochs.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57da656de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57da656de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/>
              <a:t>The sensitivity could still be witnessed here.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/>
              <a:t>For 1e-6, the performance on different classes is imbalanced so the two scores has big difference.</a:t>
            </a:r>
            <a:endParaRPr sz="19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57da656d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57da656d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To make sure no obvious local minimum is ignored, we performed a detailed search.</a:t>
            </a:r>
            <a:endParaRPr sz="1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57da656de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57da656de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/>
              <a:t>We searched around the previous optimum learning rate 1e-3, but the optimal here is inferior.</a:t>
            </a:r>
            <a:endParaRPr sz="2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57da656d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57da656d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Next, Batch Size.</a:t>
            </a: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57da656de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57da656de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Batch size doesn’t affect the model training performance significantly.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If we calculate the loss correctly you will find it identical. The other evaluation metrics tell the same story.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57da656d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57da656d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57da656d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57da656d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Optimal at angle limit 45 and crop percentage 0.6, minimum validation loss lower than the one without augmentation.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Crop increase, initial validation loss decrease.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Angle too small, no data variety. Angle too big, mess with data.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Angle=60 meets an increase in training loss, since 6 and 9 will be mixed together.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57da656d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57da656d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57da656d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57da656d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All the combinations produced a class-wise average precision score of around 0.95, with the 12-th being the optimal.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57da656de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57da656de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57da656d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57da656d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57da656de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57da656de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57da656de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57da656de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Ratio increase, initial validation loss increase.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Higher, contrast factor, the better the model.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The 16-th model here is the optimal by far.</a:t>
            </a: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57da656d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57da656d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57da656d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157da656d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All has good grades under the evaluation metrics.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57da656de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57da656de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57da656de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57da656de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57da656de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157da656de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Lastly, as an extra experiment, we would like to test out some of the popular model structures together with the activation functions.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57da656de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57da656de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Except for AlexNet, all models performed good, and activation function did not change much.</a:t>
            </a:r>
            <a:endParaRPr sz="18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57da656de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157da656de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However, SiLU performed slightly better than others on SmallVGG.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Evaluation metrics gave us similar great scores of the models, except for the AlexNet.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57da656d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57da656d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57da656de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57da656de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</a:rPr>
              <a:t>ROC curves suggested that AlexNet performed radically differently on different labels, with ROC-AUC scores of around 0.5~0.6.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57da656d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157da656d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7da656de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7da656de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57da656d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57da656de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57da656de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57da656de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We split 20% of validation data from the SVHN train dataset.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The remaining training data will be used to calculate Mean and Std for transform, and used for all the other datasets to prevent data leakage.</a:t>
            </a:r>
            <a:endParaRPr sz="1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57da656d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57da656d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14505375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14505375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383830c9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383830c9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This is the convolution structure.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There are three convolution steps, each having two convolution layers and one maxpool layer, converting a 32x32 colored image to a feature with 512 dimensions.</a:t>
            </a:r>
            <a:endParaRPr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383830c9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383830c9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</a:rPr>
              <a:t>There are two hidden layers in the fully-connected layers, mapping data from 512 to 10, which is the one-of-k result of classification.</a:t>
            </a:r>
            <a:endParaRPr sz="19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z-courses/CISC3024-Pattern-Recognition/tree/master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hyperlink" Target="https://github.com/hyz-courses/CISC3024-Pattern-Recognition/blob/master/Final_Project/preview.html" TargetMode="External"/><Relationship Id="rId4" Type="http://schemas.openxmlformats.org/officeDocument/2006/relationships/hyperlink" Target="https://github.com/hyz-courses/CISC3024-Pattern-Recognition/blob/master/Final_Project/main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9300" y="2252850"/>
            <a:ext cx="852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CISC3024 Final Project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6"/>
              <a:t>Classification Of SVHN Dataset With VGGNet &amp; </a:t>
            </a:r>
            <a:endParaRPr sz="16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6"/>
              <a:t>Study Of Effects of Hyper-Parameters On Training And Application Performance</a:t>
            </a:r>
            <a:endParaRPr sz="1666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90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Huang Yanzhen, DC126732 (Presenter)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Mai Jiajun, DC127853</a:t>
            </a:r>
            <a:endParaRPr sz="14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4248766" y="1249230"/>
            <a:ext cx="646481" cy="637890"/>
            <a:chOff x="427625" y="3948991"/>
            <a:chExt cx="936250" cy="923809"/>
          </a:xfrm>
        </p:grpSpPr>
        <p:sp>
          <p:nvSpPr>
            <p:cNvPr id="57" name="Google Shape;57;p13"/>
            <p:cNvSpPr/>
            <p:nvPr/>
          </p:nvSpPr>
          <p:spPr>
            <a:xfrm>
              <a:off x="427625" y="4620800"/>
              <a:ext cx="252000" cy="252000"/>
            </a:xfrm>
            <a:prstGeom prst="rect">
              <a:avLst/>
            </a:prstGeom>
            <a:solidFill>
              <a:srgbClr val="F5F5F5"/>
            </a:solidFill>
            <a:ln w="19050" cap="flat" cmpd="sng">
              <a:solidFill>
                <a:srgbClr val="7A7A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27625" y="4284891"/>
              <a:ext cx="252000" cy="252000"/>
            </a:xfrm>
            <a:prstGeom prst="rect">
              <a:avLst/>
            </a:prstGeom>
            <a:solidFill>
              <a:srgbClr val="FDF2CD"/>
            </a:solidFill>
            <a:ln w="19050" cap="flat" cmpd="sng">
              <a:solidFill>
                <a:srgbClr val="D9C5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69750" y="4620800"/>
              <a:ext cx="252000" cy="252000"/>
            </a:xfrm>
            <a:prstGeom prst="rect">
              <a:avLst/>
            </a:prstGeom>
            <a:solidFill>
              <a:srgbClr val="FCE7CD"/>
            </a:solidFill>
            <a:ln w="19050" cap="flat" cmpd="sng">
              <a:solidFill>
                <a:srgbClr val="D8B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111875" y="4620800"/>
              <a:ext cx="252000" cy="252000"/>
            </a:xfrm>
            <a:prstGeom prst="rect">
              <a:avLst/>
            </a:prstGeom>
            <a:solidFill>
              <a:srgbClr val="F4CFCD"/>
            </a:solidFill>
            <a:ln w="19050" cap="flat" cmpd="sng">
              <a:solidFill>
                <a:srgbClr val="BE6E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69750" y="4284891"/>
              <a:ext cx="252000" cy="252000"/>
            </a:xfrm>
            <a:prstGeom prst="rect">
              <a:avLst/>
            </a:prstGeom>
            <a:solidFill>
              <a:srgbClr val="D6E8D4"/>
            </a:solidFill>
            <a:ln w="19050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111875" y="42848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111875" y="39489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69750" y="39489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27625" y="3948991"/>
              <a:ext cx="252000" cy="252000"/>
            </a:xfrm>
            <a:prstGeom prst="rect">
              <a:avLst/>
            </a:prstGeom>
            <a:solidFill>
              <a:srgbClr val="E0D5E7"/>
            </a:solidFill>
            <a:ln w="19050" cap="flat" cmpd="sng">
              <a:solidFill>
                <a:srgbClr val="A082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0"/>
            <a:ext cx="2132100" cy="301200"/>
          </a:xfrm>
          <a:prstGeom prst="homePlate">
            <a:avLst>
              <a:gd name="adj" fmla="val 50000"/>
            </a:avLst>
          </a:prstGeom>
          <a:solidFill>
            <a:srgbClr val="E0D5E7"/>
          </a:solidFill>
          <a:ln w="19050" cap="flat" cmpd="sng">
            <a:solidFill>
              <a:srgbClr val="A082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2.NN Structure / Code</a:t>
            </a:r>
            <a:endParaRPr b="1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75" y="152400"/>
            <a:ext cx="33146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3"/>
          <p:cNvGrpSpPr/>
          <p:nvPr/>
        </p:nvGrpSpPr>
        <p:grpSpPr>
          <a:xfrm>
            <a:off x="3394675" y="1799200"/>
            <a:ext cx="2354700" cy="1545100"/>
            <a:chOff x="5219025" y="380050"/>
            <a:chExt cx="2354700" cy="1545100"/>
          </a:xfrm>
        </p:grpSpPr>
        <p:sp>
          <p:nvSpPr>
            <p:cNvPr id="177" name="Google Shape;177;p23"/>
            <p:cNvSpPr/>
            <p:nvPr/>
          </p:nvSpPr>
          <p:spPr>
            <a:xfrm>
              <a:off x="5219025" y="611150"/>
              <a:ext cx="23547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3.1 Optimizer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3.2 Training Params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3.3 Augmentation Params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3.4 NN Structure</a:t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546750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D6E8D4"/>
            </a:solidFill>
            <a:ln w="19050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3. Experiments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/>
        </p:nvSpPr>
        <p:spPr>
          <a:xfrm>
            <a:off x="0" y="0"/>
            <a:ext cx="15459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</a:t>
            </a:r>
            <a:endParaRPr b="1"/>
          </a:p>
        </p:txBody>
      </p:sp>
      <p:sp>
        <p:nvSpPr>
          <p:cNvPr id="184" name="Google Shape;184;p24"/>
          <p:cNvSpPr/>
          <p:nvPr/>
        </p:nvSpPr>
        <p:spPr>
          <a:xfrm>
            <a:off x="3413400" y="301200"/>
            <a:ext cx="2317200" cy="395700"/>
          </a:xfrm>
          <a:prstGeom prst="roundRect">
            <a:avLst>
              <a:gd name="adj" fmla="val 16667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Experiment Set 1: </a:t>
            </a:r>
            <a:r>
              <a:rPr lang="zh-CN"/>
              <a:t>Optimizer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3413400" y="981025"/>
            <a:ext cx="2317200" cy="547800"/>
          </a:xfrm>
          <a:prstGeom prst="roundRect">
            <a:avLst>
              <a:gd name="adj" fmla="val 16667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Experiment Set 2: 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Training Parameters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3413400" y="2556575"/>
            <a:ext cx="2317200" cy="663000"/>
          </a:xfrm>
          <a:prstGeom prst="roundRect">
            <a:avLst>
              <a:gd name="adj" fmla="val 16667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Experiment Set 3: 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Augmentation  Parameters</a:t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413400" y="4247325"/>
            <a:ext cx="2317200" cy="685200"/>
          </a:xfrm>
          <a:prstGeom prst="roundRect">
            <a:avLst>
              <a:gd name="adj" fmla="val 16667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Experiment Set 4: 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Extra: Different NNs + Activation Functions</a:t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6130625" y="1540125"/>
            <a:ext cx="2259000" cy="457800"/>
          </a:xfrm>
          <a:prstGeom prst="roundRect">
            <a:avLst>
              <a:gd name="adj" fmla="val 16667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/>
              <a:t>Subset 2-1: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(Rough) Epoch Num +LR</a:t>
            </a:r>
            <a:endParaRPr sz="1200"/>
          </a:p>
        </p:txBody>
      </p:sp>
      <p:sp>
        <p:nvSpPr>
          <p:cNvPr id="189" name="Google Shape;189;p24"/>
          <p:cNvSpPr/>
          <p:nvPr/>
        </p:nvSpPr>
        <p:spPr>
          <a:xfrm>
            <a:off x="6130625" y="2120422"/>
            <a:ext cx="2259000" cy="442200"/>
          </a:xfrm>
          <a:prstGeom prst="roundRect">
            <a:avLst>
              <a:gd name="adj" fmla="val 16667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/>
              <a:t>Subset 2-2: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(Detailed) Epoch Num +LR</a:t>
            </a:r>
            <a:endParaRPr sz="1200"/>
          </a:p>
        </p:txBody>
      </p:sp>
      <p:sp>
        <p:nvSpPr>
          <p:cNvPr id="190" name="Google Shape;190;p24"/>
          <p:cNvSpPr/>
          <p:nvPr/>
        </p:nvSpPr>
        <p:spPr>
          <a:xfrm>
            <a:off x="6130625" y="2685125"/>
            <a:ext cx="2259000" cy="395700"/>
          </a:xfrm>
          <a:prstGeom prst="roundRect">
            <a:avLst>
              <a:gd name="adj" fmla="val 16667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/>
              <a:t>Subset 2-3: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Batch Size</a:t>
            </a:r>
            <a:endParaRPr sz="1200"/>
          </a:p>
        </p:txBody>
      </p:sp>
      <p:sp>
        <p:nvSpPr>
          <p:cNvPr id="191" name="Google Shape;191;p24"/>
          <p:cNvSpPr/>
          <p:nvPr/>
        </p:nvSpPr>
        <p:spPr>
          <a:xfrm>
            <a:off x="508825" y="3475925"/>
            <a:ext cx="2259000" cy="663000"/>
          </a:xfrm>
          <a:prstGeom prst="roundRect">
            <a:avLst>
              <a:gd name="adj" fmla="val 16667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/>
              <a:t>Subset 3-1: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Rotation Angles &amp;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Crop Percentages</a:t>
            </a:r>
            <a:endParaRPr sz="1200"/>
          </a:p>
        </p:txBody>
      </p:sp>
      <p:sp>
        <p:nvSpPr>
          <p:cNvPr id="192" name="Google Shape;192;p24"/>
          <p:cNvSpPr/>
          <p:nvPr/>
        </p:nvSpPr>
        <p:spPr>
          <a:xfrm>
            <a:off x="508825" y="4269450"/>
            <a:ext cx="2259000" cy="663000"/>
          </a:xfrm>
          <a:prstGeom prst="roundRect">
            <a:avLst>
              <a:gd name="adj" fmla="val 16667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/>
              <a:t>Subset 3-1: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Aspect Ratios &amp;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Contrast Factors</a:t>
            </a:r>
            <a:endParaRPr sz="1200"/>
          </a:p>
        </p:txBody>
      </p:sp>
      <p:cxnSp>
        <p:nvCxnSpPr>
          <p:cNvPr id="193" name="Google Shape;193;p24"/>
          <p:cNvCxnSpPr>
            <a:stCxn id="184" idx="2"/>
            <a:endCxn id="185" idx="0"/>
          </p:cNvCxnSpPr>
          <p:nvPr/>
        </p:nvCxnSpPr>
        <p:spPr>
          <a:xfrm>
            <a:off x="4572000" y="696900"/>
            <a:ext cx="0" cy="2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4" name="Google Shape;194;p24"/>
          <p:cNvCxnSpPr>
            <a:endCxn id="188" idx="0"/>
          </p:cNvCxnSpPr>
          <p:nvPr/>
        </p:nvCxnSpPr>
        <p:spPr>
          <a:xfrm>
            <a:off x="5734625" y="1258725"/>
            <a:ext cx="1525500" cy="281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4"/>
          <p:cNvCxnSpPr>
            <a:stCxn id="188" idx="2"/>
            <a:endCxn id="189" idx="0"/>
          </p:cNvCxnSpPr>
          <p:nvPr/>
        </p:nvCxnSpPr>
        <p:spPr>
          <a:xfrm>
            <a:off x="7260125" y="1997925"/>
            <a:ext cx="0" cy="12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4"/>
          <p:cNvCxnSpPr>
            <a:stCxn id="189" idx="2"/>
            <a:endCxn id="190" idx="0"/>
          </p:cNvCxnSpPr>
          <p:nvPr/>
        </p:nvCxnSpPr>
        <p:spPr>
          <a:xfrm>
            <a:off x="7260125" y="2562622"/>
            <a:ext cx="0" cy="12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24"/>
          <p:cNvCxnSpPr>
            <a:stCxn id="190" idx="1"/>
            <a:endCxn id="186" idx="3"/>
          </p:cNvCxnSpPr>
          <p:nvPr/>
        </p:nvCxnSpPr>
        <p:spPr>
          <a:xfrm flipH="1">
            <a:off x="5730725" y="2882975"/>
            <a:ext cx="399900" cy="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24"/>
          <p:cNvCxnSpPr>
            <a:stCxn id="186" idx="1"/>
            <a:endCxn id="191" idx="0"/>
          </p:cNvCxnSpPr>
          <p:nvPr/>
        </p:nvCxnSpPr>
        <p:spPr>
          <a:xfrm flipH="1">
            <a:off x="1638300" y="2888075"/>
            <a:ext cx="1775100" cy="5880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24"/>
          <p:cNvCxnSpPr>
            <a:stCxn id="191" idx="2"/>
            <a:endCxn id="192" idx="0"/>
          </p:cNvCxnSpPr>
          <p:nvPr/>
        </p:nvCxnSpPr>
        <p:spPr>
          <a:xfrm>
            <a:off x="1638325" y="4138925"/>
            <a:ext cx="0" cy="13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00" name="Google Shape;200;p24"/>
          <p:cNvCxnSpPr>
            <a:stCxn id="192" idx="3"/>
            <a:endCxn id="187" idx="1"/>
          </p:cNvCxnSpPr>
          <p:nvPr/>
        </p:nvCxnSpPr>
        <p:spPr>
          <a:xfrm rot="10800000" flipH="1">
            <a:off x="2767825" y="4589850"/>
            <a:ext cx="645600" cy="11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01" name="Google Shape;201;p24"/>
          <p:cNvSpPr txBox="1"/>
          <p:nvPr/>
        </p:nvSpPr>
        <p:spPr>
          <a:xfrm>
            <a:off x="0" y="301200"/>
            <a:ext cx="23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Totally </a:t>
            </a:r>
            <a:r>
              <a:rPr lang="zh-CN" sz="1200" b="1">
                <a:solidFill>
                  <a:schemeClr val="dk1"/>
                </a:solidFill>
              </a:rPr>
              <a:t>7</a:t>
            </a:r>
            <a:r>
              <a:rPr lang="zh-CN" sz="1200">
                <a:solidFill>
                  <a:schemeClr val="dk1"/>
                </a:solidFill>
              </a:rPr>
              <a:t> sets of experiments: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0" y="0"/>
            <a:ext cx="4148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1: Optimizer</a:t>
            </a:r>
            <a:endParaRPr b="1"/>
          </a:p>
        </p:txBody>
      </p:sp>
      <p:sp>
        <p:nvSpPr>
          <p:cNvPr id="207" name="Google Shape;207;p25"/>
          <p:cNvSpPr txBox="1"/>
          <p:nvPr/>
        </p:nvSpPr>
        <p:spPr>
          <a:xfrm>
            <a:off x="0" y="301200"/>
            <a:ext cx="9144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Optimizer: [Adam, SGD, RMSprop, AdamW, Adagrad, SGD+Nesterov]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15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LR: 1e-3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0" y="0"/>
            <a:ext cx="4148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1: Optimizer</a:t>
            </a:r>
            <a:endParaRPr b="1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3975"/>
            <a:ext cx="8839204" cy="172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850" y="3132450"/>
            <a:ext cx="1888425" cy="131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400" y="3160200"/>
            <a:ext cx="1760001" cy="1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764219" y="2763150"/>
            <a:ext cx="25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2"/>
                </a:solidFill>
              </a:rPr>
              <a:t>SGD Family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3302778" y="2763150"/>
            <a:ext cx="25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2"/>
                </a:solidFill>
              </a:rPr>
              <a:t>Adagrad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841336" y="2763150"/>
            <a:ext cx="25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2"/>
                </a:solidFill>
              </a:rPr>
              <a:t>RMSprop Family</a:t>
            </a:r>
            <a:endParaRPr sz="1200" b="1">
              <a:solidFill>
                <a:schemeClr val="dk2"/>
              </a:solidFill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25" y="3160195"/>
            <a:ext cx="2538550" cy="1137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6"/>
          <p:cNvCxnSpPr/>
          <p:nvPr/>
        </p:nvCxnSpPr>
        <p:spPr>
          <a:xfrm>
            <a:off x="3302778" y="2947800"/>
            <a:ext cx="0" cy="1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5841328" y="2947800"/>
            <a:ext cx="0" cy="1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2" name="Google Shape;222;p26"/>
          <p:cNvSpPr txBox="1"/>
          <p:nvPr/>
        </p:nvSpPr>
        <p:spPr>
          <a:xfrm>
            <a:off x="804750" y="4444775"/>
            <a:ext cx="253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❏"/>
            </a:pPr>
            <a:r>
              <a:rPr lang="zh-CN" sz="800">
                <a:solidFill>
                  <a:schemeClr val="dk2"/>
                </a:solidFill>
              </a:rPr>
              <a:t>Require Proper Initialization of momentum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3302775" y="4444775"/>
            <a:ext cx="253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❏"/>
            </a:pPr>
            <a:r>
              <a:rPr lang="zh-CN" sz="800">
                <a:solidFill>
                  <a:schemeClr val="dk2"/>
                </a:solidFill>
              </a:rPr>
              <a:t>Monotonical decrease of learning rate</a:t>
            </a:r>
            <a:endParaRPr sz="800">
              <a:solidFill>
                <a:schemeClr val="dk2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❏"/>
            </a:pPr>
            <a:r>
              <a:rPr lang="zh-CN" sz="800">
                <a:solidFill>
                  <a:schemeClr val="dk2"/>
                </a:solidFill>
              </a:rPr>
              <a:t>curve gets smoother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5841325" y="4444775"/>
            <a:ext cx="253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❏"/>
            </a:pPr>
            <a:r>
              <a:rPr lang="zh-CN" sz="800">
                <a:solidFill>
                  <a:schemeClr val="dk2"/>
                </a:solidFill>
              </a:rPr>
              <a:t>Weighted avg of squared gradient</a:t>
            </a:r>
            <a:endParaRPr sz="800">
              <a:solidFill>
                <a:schemeClr val="dk2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❏"/>
            </a:pPr>
            <a:r>
              <a:rPr lang="zh-CN" sz="800">
                <a:solidFill>
                  <a:schemeClr val="dk2"/>
                </a:solidFill>
              </a:rPr>
              <a:t>With a “forgetting” factor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402559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865106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3327653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4790201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6252748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715296" y="2201375"/>
            <a:ext cx="1232144" cy="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26"/>
          <p:cNvCxnSpPr>
            <a:stCxn id="216" idx="0"/>
            <a:endCxn id="226" idx="2"/>
          </p:cNvCxnSpPr>
          <p:nvPr/>
        </p:nvCxnSpPr>
        <p:spPr>
          <a:xfrm rot="-5400000">
            <a:off x="2010869" y="2292900"/>
            <a:ext cx="492900" cy="4476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D9C57F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2" name="Google Shape;232;p26"/>
          <p:cNvCxnSpPr>
            <a:stCxn id="216" idx="0"/>
            <a:endCxn id="230" idx="2"/>
          </p:cNvCxnSpPr>
          <p:nvPr/>
        </p:nvCxnSpPr>
        <p:spPr>
          <a:xfrm rot="-5400000">
            <a:off x="4936019" y="-632250"/>
            <a:ext cx="492900" cy="62979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D9C57F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3" name="Google Shape;233;p26"/>
          <p:cNvCxnSpPr>
            <a:stCxn id="217" idx="0"/>
            <a:endCxn id="229" idx="2"/>
          </p:cNvCxnSpPr>
          <p:nvPr/>
        </p:nvCxnSpPr>
        <p:spPr>
          <a:xfrm rot="-5400000">
            <a:off x="5474028" y="1368300"/>
            <a:ext cx="492900" cy="22968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93BB7A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6"/>
          <p:cNvCxnSpPr>
            <a:stCxn id="218" idx="0"/>
            <a:endCxn id="225" idx="2"/>
          </p:cNvCxnSpPr>
          <p:nvPr/>
        </p:nvCxnSpPr>
        <p:spPr>
          <a:xfrm rot="5400000" flipH="1">
            <a:off x="3818136" y="-529350"/>
            <a:ext cx="492900" cy="60921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829AC6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26"/>
          <p:cNvCxnSpPr>
            <a:stCxn id="218" idx="0"/>
            <a:endCxn id="228" idx="2"/>
          </p:cNvCxnSpPr>
          <p:nvPr/>
        </p:nvCxnSpPr>
        <p:spPr>
          <a:xfrm rot="5400000" flipH="1">
            <a:off x="6012036" y="1664550"/>
            <a:ext cx="492900" cy="17043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829AC6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26"/>
          <p:cNvCxnSpPr>
            <a:stCxn id="218" idx="0"/>
            <a:endCxn id="227" idx="2"/>
          </p:cNvCxnSpPr>
          <p:nvPr/>
        </p:nvCxnSpPr>
        <p:spPr>
          <a:xfrm rot="5400000" flipH="1">
            <a:off x="5280786" y="933300"/>
            <a:ext cx="492900" cy="31668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rgbClr val="829AC6"/>
            </a:solidFill>
            <a:prstDash val="lgDash"/>
            <a:round/>
            <a:headEnd type="none" w="med" len="med"/>
            <a:tailEnd type="stealth" w="med" len="med"/>
          </a:ln>
        </p:spPr>
      </p:cxnSp>
      <p:grpSp>
        <p:nvGrpSpPr>
          <p:cNvPr id="237" name="Google Shape;237;p26"/>
          <p:cNvGrpSpPr/>
          <p:nvPr/>
        </p:nvGrpSpPr>
        <p:grpSpPr>
          <a:xfrm>
            <a:off x="152370" y="301200"/>
            <a:ext cx="8991333" cy="323100"/>
            <a:chOff x="1654225" y="301200"/>
            <a:chExt cx="7254000" cy="323100"/>
          </a:xfrm>
        </p:grpSpPr>
        <p:sp>
          <p:nvSpPr>
            <p:cNvPr id="238" name="Google Shape;238;p26"/>
            <p:cNvSpPr txBox="1"/>
            <p:nvPr/>
          </p:nvSpPr>
          <p:spPr>
            <a:xfrm>
              <a:off x="1654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Adam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26"/>
            <p:cNvSpPr txBox="1"/>
            <p:nvPr/>
          </p:nvSpPr>
          <p:spPr>
            <a:xfrm>
              <a:off x="2863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SGD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40" name="Google Shape;240;p26"/>
            <p:cNvSpPr txBox="1"/>
            <p:nvPr/>
          </p:nvSpPr>
          <p:spPr>
            <a:xfrm>
              <a:off x="4072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RMSprop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41" name="Google Shape;241;p26"/>
            <p:cNvSpPr txBox="1"/>
            <p:nvPr/>
          </p:nvSpPr>
          <p:spPr>
            <a:xfrm>
              <a:off x="5281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AdamW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6490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Adagrad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43" name="Google Shape;243;p26"/>
            <p:cNvSpPr txBox="1"/>
            <p:nvPr/>
          </p:nvSpPr>
          <p:spPr>
            <a:xfrm>
              <a:off x="7699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SGD (Nesterov)</a:t>
              </a:r>
              <a:endParaRPr sz="900" b="1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31" y="546538"/>
            <a:ext cx="7461769" cy="113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31" y="1681249"/>
            <a:ext cx="7461769" cy="113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731" y="2812593"/>
            <a:ext cx="7461769" cy="113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1735" y="3943930"/>
            <a:ext cx="7461777" cy="1199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0" y="0"/>
            <a:ext cx="4148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1: Optimizer</a:t>
            </a:r>
            <a:endParaRPr b="1"/>
          </a:p>
        </p:txBody>
      </p:sp>
      <p:sp>
        <p:nvSpPr>
          <p:cNvPr id="253" name="Google Shape;253;p27"/>
          <p:cNvSpPr txBox="1"/>
          <p:nvPr/>
        </p:nvSpPr>
        <p:spPr>
          <a:xfrm>
            <a:off x="0" y="936900"/>
            <a:ext cx="168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dk2"/>
                </a:solidFill>
              </a:rPr>
              <a:t>Confusion Matrix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0" y="2069925"/>
            <a:ext cx="175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dk2"/>
                </a:solidFill>
              </a:rPr>
              <a:t>Precision-Recall Curve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0" y="3201250"/>
            <a:ext cx="168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dk2"/>
                </a:solidFill>
              </a:rPr>
              <a:t>ROC All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0" y="4366550"/>
            <a:ext cx="168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chemeClr val="dk2"/>
                </a:solidFill>
              </a:rPr>
              <a:t>Macro &amp; Micro ROC</a:t>
            </a:r>
            <a:endParaRPr sz="1100" b="1">
              <a:solidFill>
                <a:schemeClr val="dk2"/>
              </a:solidFill>
            </a:endParaRPr>
          </a:p>
        </p:txBody>
      </p:sp>
      <p:grpSp>
        <p:nvGrpSpPr>
          <p:cNvPr id="257" name="Google Shape;257;p27"/>
          <p:cNvGrpSpPr/>
          <p:nvPr/>
        </p:nvGrpSpPr>
        <p:grpSpPr>
          <a:xfrm>
            <a:off x="1682129" y="301200"/>
            <a:ext cx="7461464" cy="323100"/>
            <a:chOff x="1654225" y="301200"/>
            <a:chExt cx="7254000" cy="323100"/>
          </a:xfrm>
        </p:grpSpPr>
        <p:sp>
          <p:nvSpPr>
            <p:cNvPr id="258" name="Google Shape;258;p27"/>
            <p:cNvSpPr txBox="1"/>
            <p:nvPr/>
          </p:nvSpPr>
          <p:spPr>
            <a:xfrm>
              <a:off x="1654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Adam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2863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SGD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27"/>
            <p:cNvSpPr txBox="1"/>
            <p:nvPr/>
          </p:nvSpPr>
          <p:spPr>
            <a:xfrm>
              <a:off x="4072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RMSprop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5281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AdamW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62" name="Google Shape;262;p27"/>
            <p:cNvSpPr txBox="1"/>
            <p:nvPr/>
          </p:nvSpPr>
          <p:spPr>
            <a:xfrm>
              <a:off x="6490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Adagrad</a:t>
              </a:r>
              <a:endParaRPr sz="900" b="1">
                <a:solidFill>
                  <a:schemeClr val="dk2"/>
                </a:solidFill>
              </a:endParaRPr>
            </a:p>
          </p:txBody>
        </p:sp>
        <p:sp>
          <p:nvSpPr>
            <p:cNvPr id="263" name="Google Shape;263;p27"/>
            <p:cNvSpPr txBox="1"/>
            <p:nvPr/>
          </p:nvSpPr>
          <p:spPr>
            <a:xfrm>
              <a:off x="7699225" y="301200"/>
              <a:ext cx="1209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 b="1">
                  <a:solidFill>
                    <a:schemeClr val="dk2"/>
                  </a:solidFill>
                </a:rPr>
                <a:t>SGD (Nesterov)</a:t>
              </a:r>
              <a:endParaRPr sz="900" b="1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0" y="0"/>
            <a:ext cx="4148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1: Optimizer</a:t>
            </a:r>
            <a:endParaRPr b="1"/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300"/>
            <a:ext cx="8839200" cy="224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0" y="30120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Evaluation Metrics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RMSprop family performs the best, Adagrad the second, SGD family the worst.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2-1: (</a:t>
            </a:r>
            <a:r>
              <a:rPr lang="zh-CN" b="1">
                <a:solidFill>
                  <a:schemeClr val="dk1"/>
                </a:solidFill>
              </a:rPr>
              <a:t>Rough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276" name="Google Shape;276;p29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sp>
        <p:nvSpPr>
          <p:cNvPr id="277" name="Google Shape;277;p29"/>
          <p:cNvSpPr txBox="1"/>
          <p:nvPr/>
        </p:nvSpPr>
        <p:spPr>
          <a:xfrm>
            <a:off x="0" y="301200"/>
            <a:ext cx="9144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Epoch: [10, 15, 20, 25]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LR: [1e-3, 1e-4, 1e-5, 1e-6]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26" y="501958"/>
            <a:ext cx="4658699" cy="46415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2-1: (</a:t>
            </a:r>
            <a:r>
              <a:rPr lang="zh-CN" b="1">
                <a:solidFill>
                  <a:schemeClr val="dk1"/>
                </a:solidFill>
              </a:rPr>
              <a:t>Rough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284" name="Google Shape;284;p30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grpSp>
        <p:nvGrpSpPr>
          <p:cNvPr id="285" name="Google Shape;285;p30"/>
          <p:cNvGrpSpPr/>
          <p:nvPr/>
        </p:nvGrpSpPr>
        <p:grpSpPr>
          <a:xfrm>
            <a:off x="4485139" y="260866"/>
            <a:ext cx="4658868" cy="369381"/>
            <a:chOff x="380175" y="1066850"/>
            <a:chExt cx="3810000" cy="9309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lr=1e-3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87" name="Google Shape;287;p30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290" name="Google Shape;290;p30"/>
          <p:cNvSpPr txBox="1"/>
          <p:nvPr/>
        </p:nvSpPr>
        <p:spPr>
          <a:xfrm>
            <a:off x="31136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1136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31136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31136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0" y="301200"/>
            <a:ext cx="31215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effect of epoch is weaker than the effect of learning rate.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Left to Right columns: LR decreases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1e-3: Quickly converges and over-fits, potentially jump over local minimum.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1e-4: Converge slowlier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1e-5: LR low enough that Adam can’t counter its effect.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1e-6: LR too low, potential gradient vanishing.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Fairly good local minimums: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36.549 at num_epochs=15 &amp; LR=1e-3, over-fit point=7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36.337 at num_epochs=25 &amp; LR=1e-3m; over-fit point=7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4572000" y="1658625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3943175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2-1: (</a:t>
            </a:r>
            <a:r>
              <a:rPr lang="zh-CN" b="1">
                <a:solidFill>
                  <a:schemeClr val="dk1"/>
                </a:solidFill>
              </a:rPr>
              <a:t>Rough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302" name="Google Shape;302;p31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grpSp>
        <p:nvGrpSpPr>
          <p:cNvPr id="303" name="Google Shape;303;p31"/>
          <p:cNvGrpSpPr/>
          <p:nvPr/>
        </p:nvGrpSpPr>
        <p:grpSpPr>
          <a:xfrm>
            <a:off x="4485189" y="260866"/>
            <a:ext cx="4658868" cy="369381"/>
            <a:chOff x="380175" y="1066850"/>
            <a:chExt cx="3810000" cy="930900"/>
          </a:xfrm>
        </p:grpSpPr>
        <p:sp>
          <p:nvSpPr>
            <p:cNvPr id="304" name="Google Shape;304;p31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lr=1e-3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06" name="Google Shape;306;p31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07" name="Google Shape;307;p31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308" name="Google Shape;308;p31"/>
          <p:cNvSpPr txBox="1"/>
          <p:nvPr/>
        </p:nvSpPr>
        <p:spPr>
          <a:xfrm>
            <a:off x="311372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311372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311372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311372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num_epochs=25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00" y="501950"/>
            <a:ext cx="4629897" cy="464154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0" y="301200"/>
            <a:ext cx="3121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Confusion Matrices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Left to Right columns, matrices gets “blurrer”.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LR=1e-6 does not provide any useful model. Don’t fit at all.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1041175" y="1799200"/>
            <a:ext cx="2124900" cy="1545100"/>
            <a:chOff x="669925" y="380050"/>
            <a:chExt cx="2124900" cy="1545100"/>
          </a:xfrm>
        </p:grpSpPr>
        <p:sp>
          <p:nvSpPr>
            <p:cNvPr id="71" name="Google Shape;71;p14"/>
            <p:cNvSpPr/>
            <p:nvPr/>
          </p:nvSpPr>
          <p:spPr>
            <a:xfrm>
              <a:off x="669925" y="611150"/>
              <a:ext cx="21249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1.1 Abstract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1.2 Dataset Usages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1.3 Github Page</a:t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82775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FDF2CD"/>
            </a:solidFill>
            <a:ln w="19050" cap="flat" cmpd="sng">
              <a:solidFill>
                <a:srgbClr val="D9C57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1. Intorduction</a:t>
              </a:r>
              <a:endParaRPr b="1"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3509550" y="1799200"/>
            <a:ext cx="2124900" cy="1545100"/>
            <a:chOff x="2959000" y="380050"/>
            <a:chExt cx="2124900" cy="1545100"/>
          </a:xfrm>
        </p:grpSpPr>
        <p:sp>
          <p:nvSpPr>
            <p:cNvPr id="74" name="Google Shape;74;p14"/>
            <p:cNvSpPr/>
            <p:nvPr/>
          </p:nvSpPr>
          <p:spPr>
            <a:xfrm>
              <a:off x="2959000" y="611150"/>
              <a:ext cx="21249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2.1 Convolution Layers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2.2 FC Layers</a:t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171850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E0D5E7"/>
            </a:solidFill>
            <a:ln w="19050" cap="flat" cmpd="sng">
              <a:solidFill>
                <a:srgbClr val="A082A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2. NN Structure</a:t>
              </a:r>
              <a:endParaRPr b="1"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5977925" y="1799200"/>
            <a:ext cx="2124900" cy="1545100"/>
            <a:chOff x="5333900" y="380050"/>
            <a:chExt cx="2124900" cy="1545100"/>
          </a:xfrm>
        </p:grpSpPr>
        <p:sp>
          <p:nvSpPr>
            <p:cNvPr id="77" name="Google Shape;77;p14"/>
            <p:cNvSpPr/>
            <p:nvPr/>
          </p:nvSpPr>
          <p:spPr>
            <a:xfrm>
              <a:off x="5333900" y="611150"/>
              <a:ext cx="21249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300">
                  <a:solidFill>
                    <a:schemeClr val="dk1"/>
                  </a:solidFill>
                </a:rPr>
                <a:t>3.1 Optimizer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300">
                  <a:solidFill>
                    <a:schemeClr val="dk1"/>
                  </a:solidFill>
                </a:rPr>
                <a:t>3.2 Training Params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300">
                  <a:solidFill>
                    <a:schemeClr val="dk1"/>
                  </a:solidFill>
                </a:rPr>
                <a:t>3.3 Augmentation Params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300">
                  <a:solidFill>
                    <a:schemeClr val="dk1"/>
                  </a:solidFill>
                </a:rPr>
                <a:t>3.4 NN Structure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546750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D6E8D4"/>
            </a:solidFill>
            <a:ln w="19050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3. Experiments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2-1: (</a:t>
            </a:r>
            <a:r>
              <a:rPr lang="zh-CN" b="1">
                <a:solidFill>
                  <a:schemeClr val="dk1"/>
                </a:solidFill>
              </a:rPr>
              <a:t>Rough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319" name="Google Shape;319;p32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grpSp>
        <p:nvGrpSpPr>
          <p:cNvPr id="320" name="Google Shape;320;p32"/>
          <p:cNvGrpSpPr/>
          <p:nvPr/>
        </p:nvGrpSpPr>
        <p:grpSpPr>
          <a:xfrm>
            <a:off x="4485189" y="260866"/>
            <a:ext cx="4658868" cy="369381"/>
            <a:chOff x="380175" y="1066850"/>
            <a:chExt cx="3810000" cy="930900"/>
          </a:xfrm>
        </p:grpSpPr>
        <p:sp>
          <p:nvSpPr>
            <p:cNvPr id="321" name="Google Shape;321;p32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lr=1e-3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22" name="Google Shape;322;p32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23" name="Google Shape;323;p32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24" name="Google Shape;324;p32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325" name="Google Shape;325;p32"/>
          <p:cNvSpPr txBox="1"/>
          <p:nvPr/>
        </p:nvSpPr>
        <p:spPr>
          <a:xfrm>
            <a:off x="311372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311372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311372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311372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num_epochs=25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4485200" y="501950"/>
            <a:ext cx="4629900" cy="464154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0" y="301200"/>
            <a:ext cx="3121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Precision Recall Curve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curve tends from the top-right to the bottom left as LR decreases exponentially.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LR=1e-3 &amp; LR=1e-4, epoch plays a weak role due to fast convergence.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LR=1e-5, AP is sensitive to epoch number due to slow convergence.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epoch_num=10, AP~0.1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epoch_num=15, AP~0.2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epoch_num=20, AP~0.5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epoch_num=25, AP~0.8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LR=1e-6, PR curves are corrupted (divide-zero). Epoch number has no effect due to non-convergence.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2-1: (</a:t>
            </a:r>
            <a:r>
              <a:rPr lang="zh-CN" b="1">
                <a:solidFill>
                  <a:schemeClr val="dk1"/>
                </a:solidFill>
              </a:rPr>
              <a:t>Rough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336" name="Google Shape;336;p33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grpSp>
        <p:nvGrpSpPr>
          <p:cNvPr id="337" name="Google Shape;337;p33"/>
          <p:cNvGrpSpPr/>
          <p:nvPr/>
        </p:nvGrpSpPr>
        <p:grpSpPr>
          <a:xfrm>
            <a:off x="4485189" y="260866"/>
            <a:ext cx="4658868" cy="369381"/>
            <a:chOff x="380175" y="1066850"/>
            <a:chExt cx="3810000" cy="930900"/>
          </a:xfrm>
        </p:grpSpPr>
        <p:sp>
          <p:nvSpPr>
            <p:cNvPr id="338" name="Google Shape;338;p33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lr=1e-3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39" name="Google Shape;339;p33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40" name="Google Shape;340;p33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41" name="Google Shape;341;p33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lr=1e-6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342" name="Google Shape;342;p33"/>
          <p:cNvSpPr txBox="1"/>
          <p:nvPr/>
        </p:nvSpPr>
        <p:spPr>
          <a:xfrm>
            <a:off x="311372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311372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311372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311372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num_epochs=25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4485200" y="501950"/>
            <a:ext cx="4629900" cy="46415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0" y="301200"/>
            <a:ext cx="3121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Macro &amp; Micro ROC Curve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Good performance: LR=1e-3 &amp; LR=1e-4, with ROC-AUC curves of ~0.99.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Fair performance: LR=1e-5, performance grows as epoch number grows.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Worst performance: Macro ROC curve over-laps with the random-split diagonal line. Difference between the Micro and Macro curve is huge, unbalance performance in label.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2-2: (</a:t>
            </a:r>
            <a:r>
              <a:rPr lang="zh-CN" b="1">
                <a:solidFill>
                  <a:schemeClr val="dk1"/>
                </a:solidFill>
              </a:rPr>
              <a:t>Detailed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353" name="Google Shape;353;p34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sp>
        <p:nvSpPr>
          <p:cNvPr id="354" name="Google Shape;354;p34"/>
          <p:cNvSpPr txBox="1"/>
          <p:nvPr/>
        </p:nvSpPr>
        <p:spPr>
          <a:xfrm>
            <a:off x="0" y="301200"/>
            <a:ext cx="9144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15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LR: geomspace(1e-4, 5e-3, 8)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/>
          <p:nvPr/>
        </p:nvSpPr>
        <p:spPr>
          <a:xfrm>
            <a:off x="4485350" y="0"/>
            <a:ext cx="4658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2-2: (</a:t>
            </a:r>
            <a:r>
              <a:rPr lang="zh-CN" b="1">
                <a:solidFill>
                  <a:schemeClr val="dk1"/>
                </a:solidFill>
              </a:rPr>
              <a:t>Detailed Search</a:t>
            </a:r>
            <a:r>
              <a:rPr lang="zh-CN" b="1"/>
              <a:t>) Epoch Number &amp; LR</a:t>
            </a:r>
            <a:endParaRPr b="1"/>
          </a:p>
        </p:txBody>
      </p:sp>
      <p:sp>
        <p:nvSpPr>
          <p:cNvPr id="360" name="Google Shape;360;p35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75" y="1457500"/>
            <a:ext cx="6831651" cy="35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0" y="3012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Attempt to find a missing local minimum, but didn’t find one within the given range of LR.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Best min validation loss 38.227 from num_epochs=15 &amp; LR=0.000935=9.35e-4.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Still larger than 36.549 from num_epochs=15 &amp; LR=1e-3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1156175" y="3211125"/>
            <a:ext cx="1796400" cy="1779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/>
          <p:nvPr/>
        </p:nvSpPr>
        <p:spPr>
          <a:xfrm>
            <a:off x="4485350" y="0"/>
            <a:ext cx="2393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2-3: Batch Size</a:t>
            </a:r>
            <a:endParaRPr b="1"/>
          </a:p>
        </p:txBody>
      </p:sp>
      <p:sp>
        <p:nvSpPr>
          <p:cNvPr id="369" name="Google Shape;369;p36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sp>
        <p:nvSpPr>
          <p:cNvPr id="370" name="Google Shape;370;p36"/>
          <p:cNvSpPr txBox="1"/>
          <p:nvPr/>
        </p:nvSpPr>
        <p:spPr>
          <a:xfrm>
            <a:off x="0" y="301200"/>
            <a:ext cx="9144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Determined by the early-stop mechanism.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LR: geomspace(1e-4, 5e-3, 8)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Batch Size: [16, 32, 64, 128]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4485350" y="0"/>
            <a:ext cx="2393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2-3: Batch Size</a:t>
            </a:r>
            <a:endParaRPr b="1"/>
          </a:p>
        </p:txBody>
      </p:sp>
      <p:sp>
        <p:nvSpPr>
          <p:cNvPr id="376" name="Google Shape;376;p37"/>
          <p:cNvSpPr/>
          <p:nvPr/>
        </p:nvSpPr>
        <p:spPr>
          <a:xfrm>
            <a:off x="0" y="0"/>
            <a:ext cx="46950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2: Training Params</a:t>
            </a:r>
            <a:endParaRPr b="1"/>
          </a:p>
        </p:txBody>
      </p:sp>
      <p:grpSp>
        <p:nvGrpSpPr>
          <p:cNvPr id="377" name="Google Shape;377;p37"/>
          <p:cNvGrpSpPr/>
          <p:nvPr/>
        </p:nvGrpSpPr>
        <p:grpSpPr>
          <a:xfrm>
            <a:off x="3571359" y="1310117"/>
            <a:ext cx="5572641" cy="2998848"/>
            <a:chOff x="1916338" y="-73039"/>
            <a:chExt cx="5311324" cy="2858224"/>
          </a:xfrm>
        </p:grpSpPr>
        <p:pic>
          <p:nvPicPr>
            <p:cNvPr id="378" name="Google Shape;37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6349" y="1470769"/>
              <a:ext cx="5311301" cy="1314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338" y="-73039"/>
              <a:ext cx="5311324" cy="154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 txBox="1"/>
          <p:nvPr/>
        </p:nvSpPr>
        <p:spPr>
          <a:xfrm>
            <a:off x="0" y="301200"/>
            <a:ext cx="3693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Batch size doesn’t affect the model training performance significantly.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Calculate the minimum loss with ratios: loss/batch_size, all around 0.2~0.3.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Confusion Matrix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visual difference, all have a clear counter-diagonal line.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Evaluation Metrics 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accuracies and F1 scores are roughly identical for all the batch sizes.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381" name="Google Shape;381;p37"/>
          <p:cNvGrpSpPr/>
          <p:nvPr/>
        </p:nvGrpSpPr>
        <p:grpSpPr>
          <a:xfrm>
            <a:off x="3693968" y="940741"/>
            <a:ext cx="5450205" cy="369381"/>
            <a:chOff x="380175" y="1066850"/>
            <a:chExt cx="3810000" cy="930900"/>
          </a:xfrm>
        </p:grpSpPr>
        <p:sp>
          <p:nvSpPr>
            <p:cNvPr id="382" name="Google Shape;382;p37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0.3125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0.21825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84" name="Google Shape;384;p37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0.3125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385" name="Google Shape;385;p37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0.296875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pic>
        <p:nvPicPr>
          <p:cNvPr id="386" name="Google Shape;3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05920"/>
            <a:ext cx="4484324" cy="9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/>
          <p:nvPr/>
        </p:nvSpPr>
        <p:spPr>
          <a:xfrm>
            <a:off x="5283975" y="0"/>
            <a:ext cx="25998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3-1: Angle &amp; Crop</a:t>
            </a:r>
            <a:endParaRPr b="1"/>
          </a:p>
        </p:txBody>
      </p:sp>
      <p:sp>
        <p:nvSpPr>
          <p:cNvPr id="392" name="Google Shape;392;p38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1073100" y="3138800"/>
            <a:ext cx="6937150" cy="2004700"/>
            <a:chOff x="1073100" y="1823300"/>
            <a:chExt cx="6937150" cy="2004700"/>
          </a:xfrm>
        </p:grpSpPr>
        <p:pic>
          <p:nvPicPr>
            <p:cNvPr id="394" name="Google Shape;394;p38"/>
            <p:cNvPicPr preferRelativeResize="0"/>
            <p:nvPr/>
          </p:nvPicPr>
          <p:blipFill rotWithShape="1">
            <a:blip r:embed="rId3">
              <a:alphaModFix/>
            </a:blip>
            <a:srcRect t="4507"/>
            <a:stretch/>
          </p:blipFill>
          <p:spPr>
            <a:xfrm>
              <a:off x="1326024" y="2138885"/>
              <a:ext cx="865750" cy="8657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" name="Google Shape;395;p38"/>
            <p:cNvGrpSpPr/>
            <p:nvPr/>
          </p:nvGrpSpPr>
          <p:grpSpPr>
            <a:xfrm>
              <a:off x="3886244" y="1823300"/>
              <a:ext cx="1371522" cy="1496912"/>
              <a:chOff x="139519" y="1760600"/>
              <a:chExt cx="1371522" cy="1496912"/>
            </a:xfrm>
          </p:grpSpPr>
          <p:pic>
            <p:nvPicPr>
              <p:cNvPr id="396" name="Google Shape;396;p38"/>
              <p:cNvPicPr preferRelativeResize="0"/>
              <p:nvPr/>
            </p:nvPicPr>
            <p:blipFill rotWithShape="1">
              <a:blip r:embed="rId3">
                <a:alphaModFix/>
              </a:blip>
              <a:srcRect t="4507"/>
              <a:stretch/>
            </p:blipFill>
            <p:spPr>
              <a:xfrm rot="1078616">
                <a:off x="280946" y="2027416"/>
                <a:ext cx="1088669" cy="10886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7" name="Google Shape;397;p38"/>
              <p:cNvSpPr/>
              <p:nvPr/>
            </p:nvSpPr>
            <p:spPr>
              <a:xfrm>
                <a:off x="392400" y="2138870"/>
                <a:ext cx="865800" cy="865800"/>
              </a:xfrm>
              <a:prstGeom prst="rect">
                <a:avLst/>
              </a:prstGeom>
              <a:solidFill>
                <a:srgbClr val="EEEEEE">
                  <a:alpha val="8667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38"/>
              <p:cNvCxnSpPr/>
              <p:nvPr/>
            </p:nvCxnSpPr>
            <p:spPr>
              <a:xfrm rot="10800000" flipH="1">
                <a:off x="828500" y="1781075"/>
                <a:ext cx="287400" cy="78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38"/>
              <p:cNvCxnSpPr/>
              <p:nvPr/>
            </p:nvCxnSpPr>
            <p:spPr>
              <a:xfrm rot="10800000">
                <a:off x="828500" y="1760600"/>
                <a:ext cx="0" cy="80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38"/>
              <p:cNvCxnSpPr/>
              <p:nvPr/>
            </p:nvCxnSpPr>
            <p:spPr>
              <a:xfrm rot="10800000" flipH="1">
                <a:off x="831825" y="1953050"/>
                <a:ext cx="431100" cy="61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38"/>
              <p:cNvCxnSpPr/>
              <p:nvPr/>
            </p:nvCxnSpPr>
            <p:spPr>
              <a:xfrm rot="10800000">
                <a:off x="399075" y="1976650"/>
                <a:ext cx="430500" cy="590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2" name="Google Shape;402;p38"/>
            <p:cNvGrpSpPr/>
            <p:nvPr/>
          </p:nvGrpSpPr>
          <p:grpSpPr>
            <a:xfrm>
              <a:off x="6765125" y="2012444"/>
              <a:ext cx="1118650" cy="1118618"/>
              <a:chOff x="331925" y="3640682"/>
              <a:chExt cx="1118650" cy="1118618"/>
            </a:xfrm>
          </p:grpSpPr>
          <p:pic>
            <p:nvPicPr>
              <p:cNvPr id="403" name="Google Shape;403;p38"/>
              <p:cNvPicPr preferRelativeResize="0"/>
              <p:nvPr/>
            </p:nvPicPr>
            <p:blipFill rotWithShape="1">
              <a:blip r:embed="rId3">
                <a:alphaModFix/>
              </a:blip>
              <a:srcRect t="4507"/>
              <a:stretch/>
            </p:blipFill>
            <p:spPr>
              <a:xfrm>
                <a:off x="331925" y="3640682"/>
                <a:ext cx="1118650" cy="11186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4" name="Google Shape;404;p38"/>
              <p:cNvSpPr/>
              <p:nvPr/>
            </p:nvSpPr>
            <p:spPr>
              <a:xfrm>
                <a:off x="392387" y="3828008"/>
                <a:ext cx="865800" cy="865800"/>
              </a:xfrm>
              <a:prstGeom prst="rect">
                <a:avLst/>
              </a:prstGeom>
              <a:solidFill>
                <a:srgbClr val="EEEEEE">
                  <a:alpha val="8667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" name="Google Shape;405;p38"/>
            <p:cNvSpPr txBox="1"/>
            <p:nvPr/>
          </p:nvSpPr>
          <p:spPr>
            <a:xfrm>
              <a:off x="3886200" y="3458700"/>
              <a:ext cx="13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Random Rotation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38"/>
            <p:cNvSpPr txBox="1"/>
            <p:nvPr/>
          </p:nvSpPr>
          <p:spPr>
            <a:xfrm>
              <a:off x="6638650" y="3458688"/>
              <a:ext cx="13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Random Crop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38"/>
            <p:cNvSpPr txBox="1"/>
            <p:nvPr/>
          </p:nvSpPr>
          <p:spPr>
            <a:xfrm>
              <a:off x="1073100" y="3458688"/>
              <a:ext cx="13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Original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408" name="Google Shape;408;p38"/>
          <p:cNvSpPr txBox="1"/>
          <p:nvPr/>
        </p:nvSpPr>
        <p:spPr>
          <a:xfrm>
            <a:off x="0" y="301200"/>
            <a:ext cx="9144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Determined by the early-stop mechanism.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LR: 1e-3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Angle: [15, 30, 45, 60]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Crop: [0.08 (Default), 0.24, 0.4, 0.6]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/>
          <p:nvPr/>
        </p:nvSpPr>
        <p:spPr>
          <a:xfrm>
            <a:off x="5283975" y="0"/>
            <a:ext cx="25998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3-1: Angle &amp; Crop</a:t>
            </a:r>
            <a:endParaRPr b="1"/>
          </a:p>
        </p:txBody>
      </p:sp>
      <p:sp>
        <p:nvSpPr>
          <p:cNvPr id="414" name="Google Shape;414;p39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50" y="517350"/>
            <a:ext cx="4643249" cy="4626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39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417" name="Google Shape;417;p39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crop=0.08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18" name="Google Shape;418;p39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crop=0.24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19" name="Google Shape;419;p39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20" name="Google Shape;420;p39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angle=30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angle=45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angle=60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0" y="301200"/>
            <a:ext cx="3121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Lowest validation loss: 33.884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at angle=45, crop=0.6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better than 36.337, where augmentation is not given.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Crop increase, initial validation loss decrease.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Easier challenge for the model.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Angle=60 meets an increase in training loss.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If the angle is to big, it may mess up some data. e.g., Problem with angle=60: Mess up “6” and “9”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8012750" y="2806425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/>
          <p:nvPr/>
        </p:nvSpPr>
        <p:spPr>
          <a:xfrm>
            <a:off x="5283975" y="0"/>
            <a:ext cx="25998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3-1: Angle &amp; Crop</a:t>
            </a:r>
            <a:endParaRPr b="1"/>
          </a:p>
        </p:txBody>
      </p:sp>
      <p:sp>
        <p:nvSpPr>
          <p:cNvPr id="432" name="Google Shape;432;p40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434" name="Google Shape;434;p40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crop=0.08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35" name="Google Shape;435;p40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crop=0.24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36" name="Google Shape;436;p40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37" name="Google Shape;437;p40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438" name="Google Shape;438;p40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angle=30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angle=45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angle=60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60183"/>
            <a:ext cx="4571800" cy="458331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0"/>
          <p:cNvSpPr txBox="1"/>
          <p:nvPr/>
        </p:nvSpPr>
        <p:spPr>
          <a:xfrm>
            <a:off x="0" y="301200"/>
            <a:ext cx="31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Confusion Matrices: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experiments gives a clear counter-diagonal line.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/>
          <p:nvPr/>
        </p:nvSpPr>
        <p:spPr>
          <a:xfrm>
            <a:off x="5283975" y="0"/>
            <a:ext cx="25998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3-1: Angle &amp; Crop</a:t>
            </a:r>
            <a:endParaRPr b="1"/>
          </a:p>
        </p:txBody>
      </p:sp>
      <p:sp>
        <p:nvSpPr>
          <p:cNvPr id="449" name="Google Shape;449;p41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grpSp>
        <p:nvGrpSpPr>
          <p:cNvPr id="450" name="Google Shape;450;p41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451" name="Google Shape;451;p41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crop=0.08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52" name="Google Shape;452;p41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crop=0.24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53" name="Google Shape;453;p41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54" name="Google Shape;454;p41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455" name="Google Shape;455;p41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angle=30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angle=45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angle=60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50" y="497932"/>
            <a:ext cx="4643251" cy="464557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 txBox="1"/>
          <p:nvPr/>
        </p:nvSpPr>
        <p:spPr>
          <a:xfrm>
            <a:off x="0" y="301200"/>
            <a:ext cx="312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Precision-Recall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the combinations produced a class-wise average precision score of around 0.95.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12-th one has the best accuracy of 0.929, with also the highest Avg F1 score of 0.922. (Consistent with Epoch-Loss curve)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18650"/>
            <a:ext cx="3430876" cy="16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2188400" y="3630850"/>
            <a:ext cx="198600" cy="1191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3" name="Google Shape;463;p41"/>
          <p:cNvSpPr/>
          <p:nvPr/>
        </p:nvSpPr>
        <p:spPr>
          <a:xfrm>
            <a:off x="78000" y="4693775"/>
            <a:ext cx="3353100" cy="1191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8012750" y="2806425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5"/>
          <p:cNvGrpSpPr/>
          <p:nvPr/>
        </p:nvGrpSpPr>
        <p:grpSpPr>
          <a:xfrm>
            <a:off x="3509550" y="1799200"/>
            <a:ext cx="2124900" cy="1545100"/>
            <a:chOff x="669925" y="380050"/>
            <a:chExt cx="2124900" cy="1545100"/>
          </a:xfrm>
        </p:grpSpPr>
        <p:sp>
          <p:nvSpPr>
            <p:cNvPr id="84" name="Google Shape;84;p15"/>
            <p:cNvSpPr/>
            <p:nvPr/>
          </p:nvSpPr>
          <p:spPr>
            <a:xfrm>
              <a:off x="669925" y="611150"/>
              <a:ext cx="21249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1.1 Abstract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1.2 Dataset Usages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1.3 Github Page</a:t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882775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FDF2CD"/>
            </a:solidFill>
            <a:ln w="19050" cap="flat" cmpd="sng">
              <a:solidFill>
                <a:srgbClr val="D9C57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1. Intorduction</a:t>
              </a:r>
              <a:endParaRPr b="1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52" y="497908"/>
            <a:ext cx="4643251" cy="4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2"/>
          <p:cNvSpPr/>
          <p:nvPr/>
        </p:nvSpPr>
        <p:spPr>
          <a:xfrm>
            <a:off x="5283975" y="0"/>
            <a:ext cx="25998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3-1: Angle &amp; Crop</a:t>
            </a:r>
            <a:endParaRPr b="1"/>
          </a:p>
        </p:txBody>
      </p:sp>
      <p:sp>
        <p:nvSpPr>
          <p:cNvPr id="471" name="Google Shape;471;p42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grpSp>
        <p:nvGrpSpPr>
          <p:cNvPr id="472" name="Google Shape;472;p42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473" name="Google Shape;473;p42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crop=0.08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74" name="Google Shape;474;p42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crop=0.24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75" name="Google Shape;475;p42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476" name="Google Shape;476;p42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crop=0.6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477" name="Google Shape;477;p42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angle=15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angle=30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angle=45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angle=60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0" y="301200"/>
            <a:ext cx="312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Macro &amp; Micro ROC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the macro &amp; micro ROC-AUC scores are above 0.99.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optimum suggested by the epoch-loss curve (angle=45 &amp; crop=0.6) gives an ROC-AUC score of nearly 1.00.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Better than the others.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8012750" y="2806425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5283975" y="0"/>
            <a:ext cx="3347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3-2: AspRatios &amp; Contrast</a:t>
            </a:r>
            <a:endParaRPr b="1"/>
          </a:p>
        </p:txBody>
      </p:sp>
      <p:sp>
        <p:nvSpPr>
          <p:cNvPr id="488" name="Google Shape;488;p43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grpSp>
        <p:nvGrpSpPr>
          <p:cNvPr id="489" name="Google Shape;489;p43"/>
          <p:cNvGrpSpPr/>
          <p:nvPr/>
        </p:nvGrpSpPr>
        <p:grpSpPr>
          <a:xfrm>
            <a:off x="4174038" y="2571758"/>
            <a:ext cx="4969971" cy="2565130"/>
            <a:chOff x="2087013" y="1954208"/>
            <a:chExt cx="4969971" cy="2565130"/>
          </a:xfrm>
        </p:grpSpPr>
        <p:sp>
          <p:nvSpPr>
            <p:cNvPr id="490" name="Google Shape;490;p43"/>
            <p:cNvSpPr txBox="1"/>
            <p:nvPr/>
          </p:nvSpPr>
          <p:spPr>
            <a:xfrm>
              <a:off x="3886200" y="4150038"/>
              <a:ext cx="137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Contrast</a:t>
              </a:r>
              <a:endParaRPr sz="1200">
                <a:solidFill>
                  <a:schemeClr val="dk2"/>
                </a:solidFill>
              </a:endParaRPr>
            </a:p>
          </p:txBody>
        </p:sp>
        <p:grpSp>
          <p:nvGrpSpPr>
            <p:cNvPr id="491" name="Google Shape;491;p43"/>
            <p:cNvGrpSpPr/>
            <p:nvPr/>
          </p:nvGrpSpPr>
          <p:grpSpPr>
            <a:xfrm>
              <a:off x="2479650" y="1954208"/>
              <a:ext cx="4184700" cy="1235080"/>
              <a:chOff x="2479650" y="1954208"/>
              <a:chExt cx="4184700" cy="1235080"/>
            </a:xfrm>
          </p:grpSpPr>
          <p:pic>
            <p:nvPicPr>
              <p:cNvPr id="492" name="Google Shape;492;p43"/>
              <p:cNvPicPr preferRelativeResize="0"/>
              <p:nvPr/>
            </p:nvPicPr>
            <p:blipFill rotWithShape="1">
              <a:blip r:embed="rId3">
                <a:alphaModFix/>
              </a:blip>
              <a:srcRect t="4507"/>
              <a:stretch/>
            </p:blipFill>
            <p:spPr>
              <a:xfrm>
                <a:off x="5349788" y="1954213"/>
                <a:ext cx="1257525" cy="865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43"/>
              <p:cNvPicPr preferRelativeResize="0"/>
              <p:nvPr/>
            </p:nvPicPr>
            <p:blipFill rotWithShape="1">
              <a:blip r:embed="rId3">
                <a:alphaModFix/>
              </a:blip>
              <a:srcRect t="4507"/>
              <a:stretch/>
            </p:blipFill>
            <p:spPr>
              <a:xfrm>
                <a:off x="2732574" y="1954247"/>
                <a:ext cx="865750" cy="865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Google Shape;494;p43"/>
              <p:cNvSpPr/>
              <p:nvPr/>
            </p:nvSpPr>
            <p:spPr>
              <a:xfrm>
                <a:off x="5545675" y="1954208"/>
                <a:ext cx="865800" cy="865800"/>
              </a:xfrm>
              <a:prstGeom prst="rect">
                <a:avLst/>
              </a:prstGeom>
              <a:solidFill>
                <a:srgbClr val="EEEEEE">
                  <a:alpha val="8667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3"/>
              <p:cNvSpPr txBox="1"/>
              <p:nvPr/>
            </p:nvSpPr>
            <p:spPr>
              <a:xfrm>
                <a:off x="5292750" y="2819988"/>
                <a:ext cx="1371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200">
                    <a:solidFill>
                      <a:schemeClr val="dk2"/>
                    </a:solidFill>
                  </a:rPr>
                  <a:t>Aspect Ratios</a:t>
                </a:r>
                <a:endParaRPr sz="1200">
                  <a:solidFill>
                    <a:schemeClr val="dk2"/>
                  </a:solidFill>
                </a:endParaRPr>
              </a:p>
            </p:txBody>
          </p:sp>
          <p:sp>
            <p:nvSpPr>
              <p:cNvPr id="496" name="Google Shape;496;p43"/>
              <p:cNvSpPr txBox="1"/>
              <p:nvPr/>
            </p:nvSpPr>
            <p:spPr>
              <a:xfrm>
                <a:off x="2479650" y="2819975"/>
                <a:ext cx="1371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200">
                    <a:solidFill>
                      <a:schemeClr val="dk2"/>
                    </a:solidFill>
                  </a:rPr>
                  <a:t>Original</a:t>
                </a:r>
                <a:endParaRPr sz="12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497" name="Google Shape;49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87013" y="3139363"/>
              <a:ext cx="4969971" cy="101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43"/>
          <p:cNvSpPr txBox="1"/>
          <p:nvPr/>
        </p:nvSpPr>
        <p:spPr>
          <a:xfrm>
            <a:off x="0" y="301200"/>
            <a:ext cx="5859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Determined by early-stopping mechanism.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LR: 1e-3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45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0.6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Ratio: [0.25, 0.42, 0.58, 0.75]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Contrast Factor: [1.2, 1.4, 1.6, 1.8]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49" y="517319"/>
            <a:ext cx="4643249" cy="4626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44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05" name="Google Shape;505;p44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cf=1.2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06" name="Google Shape;506;p44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07" name="Google Shape;507;p44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cf=1.6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08" name="Google Shape;508;p44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cf=1.8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509" name="Google Shape;509;p44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ratio=0.42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ratio=0.58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ratio=0.75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0" y="301200"/>
            <a:ext cx="3121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Lowest validation loss: 32.641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at ratio=0.75, contrast_factor=1.8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Generally no big difference in lowest validation loss.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Ratio increase, initial validation loss increase.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The 16-th model here is the optimal by far.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8012700" y="3973250"/>
            <a:ext cx="1131300" cy="11319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5283975" y="0"/>
            <a:ext cx="3347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3-2: AspRatios &amp; Contrast</a:t>
            </a:r>
            <a:endParaRPr b="1"/>
          </a:p>
        </p:txBody>
      </p:sp>
      <p:sp>
        <p:nvSpPr>
          <p:cNvPr id="516" name="Google Shape;516;p44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5"/>
          <p:cNvPicPr preferRelativeResize="0"/>
          <p:nvPr/>
        </p:nvPicPr>
        <p:blipFill rotWithShape="1">
          <a:blip r:embed="rId3">
            <a:alphaModFix/>
          </a:blip>
          <a:srcRect t="308" b="308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/>
          <p:nvPr/>
        </p:nvSpPr>
        <p:spPr>
          <a:xfrm>
            <a:off x="5283975" y="0"/>
            <a:ext cx="3347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3-2: AspRatios &amp; Contrast</a:t>
            </a:r>
            <a:endParaRPr b="1"/>
          </a:p>
        </p:txBody>
      </p:sp>
      <p:sp>
        <p:nvSpPr>
          <p:cNvPr id="523" name="Google Shape;523;p45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sp>
        <p:nvSpPr>
          <p:cNvPr id="524" name="Google Shape;524;p45"/>
          <p:cNvSpPr txBox="1"/>
          <p:nvPr/>
        </p:nvSpPr>
        <p:spPr>
          <a:xfrm>
            <a:off x="0" y="301200"/>
            <a:ext cx="31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Confusion Matrices: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experiments gives a clear counter-diagonal line.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ratio=0.42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ratio=0.58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ratio=0.75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529" name="Google Shape;529;p45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30" name="Google Shape;530;p45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cf=1.2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31" name="Google Shape;531;p45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32" name="Google Shape;532;p45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cf=1.6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33" name="Google Shape;533;p45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cf=1.8</a:t>
              </a:r>
              <a:endParaRPr sz="1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6"/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6"/>
          <p:cNvSpPr/>
          <p:nvPr/>
        </p:nvSpPr>
        <p:spPr>
          <a:xfrm>
            <a:off x="5283975" y="0"/>
            <a:ext cx="3347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3-2: AspRatios &amp; Contrast</a:t>
            </a:r>
            <a:endParaRPr b="1"/>
          </a:p>
        </p:txBody>
      </p:sp>
      <p:sp>
        <p:nvSpPr>
          <p:cNvPr id="540" name="Google Shape;540;p46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sp>
        <p:nvSpPr>
          <p:cNvPr id="541" name="Google Shape;541;p46"/>
          <p:cNvSpPr txBox="1"/>
          <p:nvPr/>
        </p:nvSpPr>
        <p:spPr>
          <a:xfrm>
            <a:off x="0" y="301200"/>
            <a:ext cx="3121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Precision-Recall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AP around 0.95.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Evaluation Metrics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13-th give the best ,cosistent with epoch-loss curves. Having the best accuracy of 0.923 and the best Avg F1 score of 0.919 (not the only one).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All sets are similar.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542" name="Google Shape;542;p46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43" name="Google Shape;543;p46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cf=1.2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44" name="Google Shape;544;p46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45" name="Google Shape;545;p46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cf=1.6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46" name="Google Shape;546;p46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cf=1.8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547" name="Google Shape;547;p46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8" name="Google Shape;548;p46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ratio=0.42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ratio=0.58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ratio=0.75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51500"/>
            <a:ext cx="3371285" cy="1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6"/>
          <p:cNvSpPr/>
          <p:nvPr/>
        </p:nvSpPr>
        <p:spPr>
          <a:xfrm>
            <a:off x="2865275" y="3634350"/>
            <a:ext cx="198600" cy="1191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78000" y="4976400"/>
            <a:ext cx="3353100" cy="119100"/>
          </a:xfrm>
          <a:prstGeom prst="roundRect">
            <a:avLst>
              <a:gd name="adj" fmla="val 57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7"/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7"/>
          <p:cNvSpPr/>
          <p:nvPr/>
        </p:nvSpPr>
        <p:spPr>
          <a:xfrm>
            <a:off x="5283975" y="0"/>
            <a:ext cx="3347700" cy="301200"/>
          </a:xfrm>
          <a:prstGeom prst="homePlate">
            <a:avLst>
              <a:gd name="adj" fmla="val 50000"/>
            </a:avLst>
          </a:prstGeom>
          <a:solidFill>
            <a:srgbClr val="F5F5F5"/>
          </a:solidFill>
          <a:ln w="19050" cap="flat" cmpd="sng">
            <a:solidFill>
              <a:srgbClr val="7A7A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   Subset 3-2: AspRatios &amp; Contrast</a:t>
            </a:r>
            <a:endParaRPr b="1"/>
          </a:p>
        </p:txBody>
      </p:sp>
      <p:sp>
        <p:nvSpPr>
          <p:cNvPr id="560" name="Google Shape;560;p47"/>
          <p:cNvSpPr/>
          <p:nvPr/>
        </p:nvSpPr>
        <p:spPr>
          <a:xfrm>
            <a:off x="0" y="0"/>
            <a:ext cx="5494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3: Augmentation Parameters</a:t>
            </a:r>
            <a:endParaRPr b="1"/>
          </a:p>
        </p:txBody>
      </p:sp>
      <p:sp>
        <p:nvSpPr>
          <p:cNvPr id="561" name="Google Shape;561;p47"/>
          <p:cNvSpPr txBox="1"/>
          <p:nvPr/>
        </p:nvSpPr>
        <p:spPr>
          <a:xfrm>
            <a:off x="0" y="301200"/>
            <a:ext cx="31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Macro &amp; Micro ROC Curves: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obvious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has a macro &amp; micro ROC-AUC of around 0.99.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562" name="Google Shape;562;p47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63" name="Google Shape;563;p47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cf=1.2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64" name="Google Shape;564;p47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cf=1.4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65" name="Google Shape;565;p47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cf=1.6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66" name="Google Shape;566;p47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cf=1.8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567" name="Google Shape;567;p47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68" name="Google Shape;568;p47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ratio=0.42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69" name="Google Shape;569;p47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ratio=0.58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ratio=0.75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 txBox="1"/>
          <p:nvPr/>
        </p:nvSpPr>
        <p:spPr>
          <a:xfrm>
            <a:off x="0" y="301200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Optimizer: Adam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Epoch: Determined by early-stopping mechanism.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LR: 1e-3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Batch Size: 128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Angle: 45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Crop: 0.6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Ratio: 0.75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Factor: 1.8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Loss Function: Cross Entropy Loss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NN Structure: [SmallVGG, LeNet-5, 2012AlexNet, 2014GoogLeNet]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 b="1" i="1">
                <a:solidFill>
                  <a:schemeClr val="dk1"/>
                </a:solidFill>
              </a:rPr>
              <a:t>Activation Function: [ReLU, ELU, LeakyReLU, SiLU]</a:t>
            </a:r>
            <a:endParaRPr sz="1800" b="1" i="1">
              <a:solidFill>
                <a:schemeClr val="dk1"/>
              </a:solidFill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0" y="0"/>
            <a:ext cx="4985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4: Extra: NN Structures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9"/>
          <p:cNvPicPr preferRelativeResize="0"/>
          <p:nvPr/>
        </p:nvPicPr>
        <p:blipFill rotWithShape="1">
          <a:blip r:embed="rId3">
            <a:alphaModFix/>
          </a:blip>
          <a:srcRect t="179" b="189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49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83" name="Google Shape;583;p49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84" name="Google Shape;584;p49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85" name="Google Shape;585;p49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LeakyELU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586" name="Google Shape;586;p49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SiLU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587" name="Google Shape;587;p49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SmallVGG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8" name="Google Shape;588;p49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LeNet-5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9" name="Google Shape;589;p49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2012AlexNet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2014GoogLeNet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0" y="301200"/>
            <a:ext cx="312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Epoch-Loss Curves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Training process of multiple models varies.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2" name="Google Shape;592;p49"/>
          <p:cNvSpPr/>
          <p:nvPr/>
        </p:nvSpPr>
        <p:spPr>
          <a:xfrm>
            <a:off x="0" y="0"/>
            <a:ext cx="4985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4: Extra: NN Structures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0"/>
          <p:cNvPicPr preferRelativeResize="0"/>
          <p:nvPr/>
        </p:nvPicPr>
        <p:blipFill rotWithShape="1">
          <a:blip r:embed="rId3">
            <a:alphaModFix/>
          </a:blip>
          <a:srcRect t="308" b="308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50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599" name="Google Shape;599;p50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00" name="Google Shape;600;p50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01" name="Google Shape;601;p50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LeakyELU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02" name="Google Shape;602;p50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SiLU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603" name="Google Shape;603;p50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SmallVGG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4" name="Google Shape;604;p50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LeNet-5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5" name="Google Shape;605;p50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2012AlexNet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2014GoogLeNet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0" y="301200"/>
            <a:ext cx="3121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Confusion Matrices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All models except for AlexNet gives a clear counter-diagonal line.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AlexNet requires large kernels, but we used small ones of 5x5 and 3x3.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Activation function doesn’t affect much.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08" name="Google Shape;608;p50"/>
          <p:cNvSpPr/>
          <p:nvPr/>
        </p:nvSpPr>
        <p:spPr>
          <a:xfrm>
            <a:off x="0" y="0"/>
            <a:ext cx="4985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4: Extra: NN Structures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51"/>
          <p:cNvPicPr preferRelativeResize="0"/>
          <p:nvPr/>
        </p:nvPicPr>
        <p:blipFill rotWithShape="1">
          <a:blip r:embed="rId3">
            <a:alphaModFix/>
          </a:blip>
          <a:srcRect t="209" b="209"/>
          <a:stretch/>
        </p:blipFill>
        <p:spPr>
          <a:xfrm>
            <a:off x="4500549" y="517319"/>
            <a:ext cx="4643251" cy="4626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51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615" name="Google Shape;615;p51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16" name="Google Shape;616;p51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17" name="Google Shape;617;p51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LeakyELU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18" name="Google Shape;618;p51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SiLU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619" name="Google Shape;619;p51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SmallVGG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LeNet-5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2012AlexNet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2014GoogLeNet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3" name="Google Shape;623;p51"/>
          <p:cNvSpPr txBox="1"/>
          <p:nvPr/>
        </p:nvSpPr>
        <p:spPr>
          <a:xfrm>
            <a:off x="0" y="301200"/>
            <a:ext cx="3121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Precision-Recall Curve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Except for AlexNet, no big visual difference.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SiLU performs slightly better on SmallVGG.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Evaluation Metrics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All similar, accuracies around 0.91 and avg F1 around 0.90, except for AlexNet.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24" name="Google Shape;6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6937"/>
            <a:ext cx="3347701" cy="15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/>
          <p:nvPr/>
        </p:nvSpPr>
        <p:spPr>
          <a:xfrm>
            <a:off x="0" y="0"/>
            <a:ext cx="4985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4: Extra: NN Structures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0"/>
            <a:ext cx="2324700" cy="301200"/>
          </a:xfrm>
          <a:prstGeom prst="homePlate">
            <a:avLst>
              <a:gd name="adj" fmla="val 50000"/>
            </a:avLst>
          </a:prstGeom>
          <a:solidFill>
            <a:srgbClr val="FDF2CD"/>
          </a:solidFill>
          <a:ln w="19050" cap="flat" cmpd="sng">
            <a:solidFill>
              <a:srgbClr val="D9C57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1. Introduction/ Abstract</a:t>
            </a:r>
            <a:endParaRPr b="1"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294967295"/>
          </p:nvPr>
        </p:nvSpPr>
        <p:spPr>
          <a:xfrm>
            <a:off x="311700" y="499150"/>
            <a:ext cx="8520600" cy="4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1">
                <a:solidFill>
                  <a:schemeClr val="dk1"/>
                </a:solidFill>
              </a:rPr>
              <a:t>What’s done in this project:</a:t>
            </a:r>
            <a:endParaRPr sz="1600" b="1" i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Built a Simple VGGNet (and some other extra networks)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Using the SVHN Dataset, we tested the VGGNet’s training &amp; application performance on the following parameters.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Optimizer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Epoch Number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Learning Rate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Batch Size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Random Rotation Angle (Left + Right Boundary)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Random Crop Ratio (Left Boundary)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Contrast Factor: (Left + Right Boundary)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zh-CN" sz="1600">
                <a:solidFill>
                  <a:schemeClr val="dk1"/>
                </a:solidFill>
              </a:rPr>
              <a:t>NN Structure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2"/>
          <p:cNvPicPr preferRelativeResize="0"/>
          <p:nvPr/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4500549" y="517319"/>
            <a:ext cx="4643249" cy="4626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52"/>
          <p:cNvGrpSpPr/>
          <p:nvPr/>
        </p:nvGrpSpPr>
        <p:grpSpPr>
          <a:xfrm>
            <a:off x="4500550" y="260857"/>
            <a:ext cx="4643247" cy="369381"/>
            <a:chOff x="380175" y="1066850"/>
            <a:chExt cx="3810000" cy="930900"/>
          </a:xfrm>
        </p:grpSpPr>
        <p:sp>
          <p:nvSpPr>
            <p:cNvPr id="632" name="Google Shape;632;p52"/>
            <p:cNvSpPr txBox="1"/>
            <p:nvPr/>
          </p:nvSpPr>
          <p:spPr>
            <a:xfrm>
              <a:off x="380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ReLU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33" name="Google Shape;633;p52"/>
            <p:cNvSpPr txBox="1"/>
            <p:nvPr/>
          </p:nvSpPr>
          <p:spPr>
            <a:xfrm>
              <a:off x="1332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34" name="Google Shape;634;p52"/>
            <p:cNvSpPr txBox="1"/>
            <p:nvPr/>
          </p:nvSpPr>
          <p:spPr>
            <a:xfrm>
              <a:off x="22851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LeakyELU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635" name="Google Shape;635;p52"/>
            <p:cNvSpPr txBox="1"/>
            <p:nvPr/>
          </p:nvSpPr>
          <p:spPr>
            <a:xfrm>
              <a:off x="3237675" y="1066850"/>
              <a:ext cx="952500" cy="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2"/>
                  </a:solidFill>
                </a:rPr>
                <a:t>SiLU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636" name="Google Shape;636;p52"/>
          <p:cNvSpPr txBox="1"/>
          <p:nvPr/>
        </p:nvSpPr>
        <p:spPr>
          <a:xfrm>
            <a:off x="3121475" y="8976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SmallVGG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37" name="Google Shape;637;p52"/>
          <p:cNvSpPr txBox="1"/>
          <p:nvPr/>
        </p:nvSpPr>
        <p:spPr>
          <a:xfrm>
            <a:off x="3121475" y="203992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LeNet-5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3121475" y="3182200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2012AlexNet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3121475" y="4324475"/>
            <a:ext cx="13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</a:rPr>
              <a:t>2014GoogLeNet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0" y="301200"/>
            <a:ext cx="3121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i="1">
                <a:solidFill>
                  <a:schemeClr val="dk1"/>
                </a:solidFill>
              </a:rPr>
              <a:t>Macro &amp; Micro ROC Curve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No visual difference except for AlexNet.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Other has both macro &amp; micro ROC-AUC of around 0.99, while AlexNet having both around 0.5~0.6. The Macro ROC curve overlapped with the random split line.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For AlexNet, macro &amp; micro differs.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Macro very low: Bad on individual class.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Higher Micro: Better (?) as a group.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zh-CN" sz="1200">
                <a:solidFill>
                  <a:schemeClr val="dk1"/>
                </a:solidFill>
              </a:rPr>
              <a:t>Difference of Macro and Micro is large: There are imbalances on classes.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1" name="Google Shape;641;p52"/>
          <p:cNvSpPr/>
          <p:nvPr/>
        </p:nvSpPr>
        <p:spPr>
          <a:xfrm>
            <a:off x="0" y="0"/>
            <a:ext cx="49851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Experiment Set 4: Extra: NN Structures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3"/>
          <p:cNvSpPr txBox="1"/>
          <p:nvPr/>
        </p:nvSpPr>
        <p:spPr>
          <a:xfrm>
            <a:off x="0" y="301200"/>
            <a:ext cx="91440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 i="1">
                <a:solidFill>
                  <a:schemeClr val="dk1"/>
                </a:solidFill>
              </a:rPr>
              <a:t>Summary of Discovery</a:t>
            </a:r>
            <a:endParaRPr sz="1800" b="1" i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RMSprop family, especially Adam, performs the best with the </a:t>
            </a:r>
            <a:r>
              <a:rPr lang="zh-CN" sz="1800" i="1">
                <a:solidFill>
                  <a:schemeClr val="dk1"/>
                </a:solidFill>
              </a:rPr>
              <a:t>simplest initialization</a:t>
            </a:r>
            <a:r>
              <a:rPr lang="zh-C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While epoch and LR is key to the training performance, batch size has little effect.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Proper image augmentation brings better minimum validation loss due to the increase of data variety.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For many model structures, our candidate activation function doesn’t effect the training &amp; application performance much.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i="1">
                <a:solidFill>
                  <a:schemeClr val="dk1"/>
                </a:solidFill>
              </a:rPr>
              <a:t>Aspects to improve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Decrease the allowance of randomness.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Contrast factor brings high variance in training data’s mean &amp; std.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Calculation of mean &amp; std directly may cause insufficiency.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Add more normalization factors.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More detailed search, i.e., more combinations.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More caniddates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zh-CN" sz="1800">
                <a:solidFill>
                  <a:schemeClr val="dk1"/>
                </a:solidFill>
              </a:rPr>
              <a:t>More combinations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0" y="0"/>
            <a:ext cx="2698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Conclusion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4"/>
          <p:cNvSpPr/>
          <p:nvPr/>
        </p:nvSpPr>
        <p:spPr>
          <a:xfrm>
            <a:off x="0" y="0"/>
            <a:ext cx="2698500" cy="301200"/>
          </a:xfrm>
          <a:prstGeom prst="homePlate">
            <a:avLst>
              <a:gd name="adj" fmla="val 50000"/>
            </a:avLst>
          </a:prstGeom>
          <a:solidFill>
            <a:srgbClr val="D6E8D4"/>
          </a:solidFill>
          <a:ln w="19050" cap="flat" cmpd="sng">
            <a:solidFill>
              <a:srgbClr val="93BB7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Experiments / References</a:t>
            </a:r>
            <a:endParaRPr b="1"/>
          </a:p>
        </p:txBody>
      </p:sp>
      <p:pic>
        <p:nvPicPr>
          <p:cNvPr id="653" name="Google Shape;6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25" y="1583298"/>
            <a:ext cx="7298351" cy="19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 txBox="1">
            <a:spLocks noGrp="1"/>
          </p:cNvSpPr>
          <p:nvPr>
            <p:ph type="ctrTitle"/>
          </p:nvPr>
        </p:nvSpPr>
        <p:spPr>
          <a:xfrm>
            <a:off x="249300" y="2252850"/>
            <a:ext cx="852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Thank You!</a:t>
            </a:r>
            <a:endParaRPr sz="3000"/>
          </a:p>
        </p:txBody>
      </p:sp>
      <p:sp>
        <p:nvSpPr>
          <p:cNvPr id="659" name="Google Shape;659;p55"/>
          <p:cNvSpPr txBox="1">
            <a:spLocks noGrp="1"/>
          </p:cNvSpPr>
          <p:nvPr>
            <p:ph type="subTitle" idx="1"/>
          </p:nvPr>
        </p:nvSpPr>
        <p:spPr>
          <a:xfrm>
            <a:off x="311700" y="2890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Huang Yanzhen, DC126732 (Presenter)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Mai Jiajun, DC127853</a:t>
            </a:r>
            <a:endParaRPr sz="1400"/>
          </a:p>
        </p:txBody>
      </p:sp>
      <p:grpSp>
        <p:nvGrpSpPr>
          <p:cNvPr id="660" name="Google Shape;660;p55"/>
          <p:cNvGrpSpPr/>
          <p:nvPr/>
        </p:nvGrpSpPr>
        <p:grpSpPr>
          <a:xfrm>
            <a:off x="4248766" y="1249230"/>
            <a:ext cx="646481" cy="637890"/>
            <a:chOff x="427625" y="3948991"/>
            <a:chExt cx="936250" cy="923809"/>
          </a:xfrm>
        </p:grpSpPr>
        <p:sp>
          <p:nvSpPr>
            <p:cNvPr id="661" name="Google Shape;661;p55"/>
            <p:cNvSpPr/>
            <p:nvPr/>
          </p:nvSpPr>
          <p:spPr>
            <a:xfrm>
              <a:off x="427625" y="4620800"/>
              <a:ext cx="252000" cy="252000"/>
            </a:xfrm>
            <a:prstGeom prst="rect">
              <a:avLst/>
            </a:prstGeom>
            <a:solidFill>
              <a:srgbClr val="F5F5F5"/>
            </a:solidFill>
            <a:ln w="19050" cap="flat" cmpd="sng">
              <a:solidFill>
                <a:srgbClr val="7A7A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5"/>
            <p:cNvSpPr/>
            <p:nvPr/>
          </p:nvSpPr>
          <p:spPr>
            <a:xfrm>
              <a:off x="427625" y="4284891"/>
              <a:ext cx="252000" cy="252000"/>
            </a:xfrm>
            <a:prstGeom prst="rect">
              <a:avLst/>
            </a:prstGeom>
            <a:solidFill>
              <a:srgbClr val="FDF2CD"/>
            </a:solidFill>
            <a:ln w="19050" cap="flat" cmpd="sng">
              <a:solidFill>
                <a:srgbClr val="D9C5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5"/>
            <p:cNvSpPr/>
            <p:nvPr/>
          </p:nvSpPr>
          <p:spPr>
            <a:xfrm>
              <a:off x="769750" y="4620800"/>
              <a:ext cx="252000" cy="252000"/>
            </a:xfrm>
            <a:prstGeom prst="rect">
              <a:avLst/>
            </a:prstGeom>
            <a:solidFill>
              <a:srgbClr val="FCE7CD"/>
            </a:solidFill>
            <a:ln w="19050" cap="flat" cmpd="sng">
              <a:solidFill>
                <a:srgbClr val="D8B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5"/>
            <p:cNvSpPr/>
            <p:nvPr/>
          </p:nvSpPr>
          <p:spPr>
            <a:xfrm>
              <a:off x="1111875" y="4620800"/>
              <a:ext cx="252000" cy="252000"/>
            </a:xfrm>
            <a:prstGeom prst="rect">
              <a:avLst/>
            </a:prstGeom>
            <a:solidFill>
              <a:srgbClr val="F4CFCD"/>
            </a:solidFill>
            <a:ln w="19050" cap="flat" cmpd="sng">
              <a:solidFill>
                <a:srgbClr val="BE6E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5"/>
            <p:cNvSpPr/>
            <p:nvPr/>
          </p:nvSpPr>
          <p:spPr>
            <a:xfrm>
              <a:off x="769750" y="4284891"/>
              <a:ext cx="252000" cy="252000"/>
            </a:xfrm>
            <a:prstGeom prst="rect">
              <a:avLst/>
            </a:prstGeom>
            <a:solidFill>
              <a:srgbClr val="D6E8D4"/>
            </a:solidFill>
            <a:ln w="19050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1111875" y="42848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1111875" y="39489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769750" y="3948991"/>
              <a:ext cx="252000" cy="252000"/>
            </a:xfrm>
            <a:prstGeom prst="rect">
              <a:avLst/>
            </a:prstGeom>
            <a:solidFill>
              <a:srgbClr val="DCE8FB"/>
            </a:solidFill>
            <a:ln w="19050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5"/>
            <p:cNvSpPr/>
            <p:nvPr/>
          </p:nvSpPr>
          <p:spPr>
            <a:xfrm>
              <a:off x="427625" y="3948991"/>
              <a:ext cx="252000" cy="252000"/>
            </a:xfrm>
            <a:prstGeom prst="rect">
              <a:avLst/>
            </a:prstGeom>
            <a:solidFill>
              <a:srgbClr val="E0D5E7"/>
            </a:solidFill>
            <a:ln w="19050" cap="flat" cmpd="sng">
              <a:solidFill>
                <a:srgbClr val="A082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0"/>
            <a:ext cx="2818200" cy="301200"/>
          </a:xfrm>
          <a:prstGeom prst="homePlate">
            <a:avLst>
              <a:gd name="adj" fmla="val 50000"/>
            </a:avLst>
          </a:prstGeom>
          <a:solidFill>
            <a:srgbClr val="FDF2CD"/>
          </a:solidFill>
          <a:ln w="19050" cap="flat" cmpd="sng">
            <a:solidFill>
              <a:srgbClr val="D9C57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1. Introduction/ Dataset Usage</a:t>
            </a:r>
            <a:endParaRPr b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800"/>
            <a:ext cx="8839204" cy="285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311700" y="499150"/>
            <a:ext cx="8520600" cy="4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Repo Root: </a:t>
            </a:r>
            <a:r>
              <a:rPr lang="zh-CN" sz="1100" u="sng">
                <a:solidFill>
                  <a:schemeClr val="hlink"/>
                </a:solidFill>
                <a:hlinkClick r:id="rId3"/>
              </a:rPr>
              <a:t>https://github.com/hyz-courses/CISC3024-Pattern-Recognition/tree/master</a:t>
            </a: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❏"/>
            </a:pPr>
            <a:r>
              <a:rPr lang="zh-CN" sz="1100"/>
              <a:t>ipynb Source file: </a:t>
            </a:r>
            <a:r>
              <a:rPr lang="zh-CN" sz="1100" u="sng">
                <a:solidFill>
                  <a:schemeClr val="hlink"/>
                </a:solidFill>
                <a:hlinkClick r:id="rId4"/>
              </a:rPr>
              <a:t>https://github.com/hyz-courses/CISC3024-Pattern-Recognition/blob/master/Final_Project/main.ipynb</a:t>
            </a:r>
            <a:r>
              <a:rPr lang="zh-CN" sz="1100"/>
              <a:t>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zh-CN" sz="1100"/>
              <a:t>PDF Preview: </a:t>
            </a:r>
            <a:r>
              <a:rPr lang="zh-CN" sz="1100" u="sng">
                <a:solidFill>
                  <a:schemeClr val="hlink"/>
                </a:solidFill>
                <a:hlinkClick r:id="rId5"/>
              </a:rPr>
              <a:t>https://github.com/hyz-courses/CISC3024-Pattern-Recognition/blob/master/Final_Project/preview.html</a:t>
            </a:r>
            <a:r>
              <a:rPr lang="zh-CN" sz="1100"/>
              <a:t> </a:t>
            </a:r>
            <a:endParaRPr sz="11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900" y="1442050"/>
            <a:ext cx="5902200" cy="3126900"/>
          </a:xfrm>
          <a:prstGeom prst="roundRect">
            <a:avLst>
              <a:gd name="adj" fmla="val 198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" name="Google Shape;104;p18"/>
          <p:cNvSpPr/>
          <p:nvPr/>
        </p:nvSpPr>
        <p:spPr>
          <a:xfrm>
            <a:off x="0" y="0"/>
            <a:ext cx="3169800" cy="301200"/>
          </a:xfrm>
          <a:prstGeom prst="homePlate">
            <a:avLst>
              <a:gd name="adj" fmla="val 50000"/>
            </a:avLst>
          </a:prstGeom>
          <a:solidFill>
            <a:srgbClr val="FDF2CD"/>
          </a:solidFill>
          <a:ln w="19050" cap="flat" cmpd="sng">
            <a:solidFill>
              <a:srgbClr val="D9C57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1. Introduction/ Github Repository</a:t>
            </a:r>
            <a:endParaRPr b="1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700" y="3536350"/>
            <a:ext cx="1049700" cy="1032600"/>
          </a:xfrm>
          <a:prstGeom prst="roundRect">
            <a:avLst>
              <a:gd name="adj" fmla="val 534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3509550" y="1799200"/>
            <a:ext cx="2124900" cy="1545100"/>
            <a:chOff x="2959000" y="380050"/>
            <a:chExt cx="2124900" cy="1545100"/>
          </a:xfrm>
        </p:grpSpPr>
        <p:sp>
          <p:nvSpPr>
            <p:cNvPr id="111" name="Google Shape;111;p19"/>
            <p:cNvSpPr/>
            <p:nvPr/>
          </p:nvSpPr>
          <p:spPr>
            <a:xfrm>
              <a:off x="2959000" y="611150"/>
              <a:ext cx="2124900" cy="1314000"/>
            </a:xfrm>
            <a:prstGeom prst="roundRect">
              <a:avLst>
                <a:gd name="adj" fmla="val 2579"/>
              </a:avLst>
            </a:prstGeom>
            <a:solidFill>
              <a:srgbClr val="F5F5F5"/>
            </a:solidFill>
            <a:ln w="1905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2.1 Convolution Layers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2.2 FC Layers</a:t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3171850" y="380050"/>
              <a:ext cx="1699200" cy="395700"/>
            </a:xfrm>
            <a:prstGeom prst="roundRect">
              <a:avLst>
                <a:gd name="adj" fmla="val 16667"/>
              </a:avLst>
            </a:prstGeom>
            <a:solidFill>
              <a:srgbClr val="E0D5E7"/>
            </a:solidFill>
            <a:ln w="19050" cap="flat" cmpd="sng">
              <a:solidFill>
                <a:srgbClr val="A082A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2. NN Structure</a:t>
              </a:r>
              <a:endParaRPr b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0"/>
            <a:ext cx="3345300" cy="301200"/>
          </a:xfrm>
          <a:prstGeom prst="homePlate">
            <a:avLst>
              <a:gd name="adj" fmla="val 50000"/>
            </a:avLst>
          </a:prstGeom>
          <a:solidFill>
            <a:srgbClr val="E0D5E7"/>
          </a:solidFill>
          <a:ln w="19050" cap="flat" cmpd="sng">
            <a:solidFill>
              <a:srgbClr val="A082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2.NN Structure / Convolution Layers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50" y="4038950"/>
            <a:ext cx="2891350" cy="97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0"/>
          <p:cNvGrpSpPr/>
          <p:nvPr/>
        </p:nvGrpSpPr>
        <p:grpSpPr>
          <a:xfrm>
            <a:off x="54825" y="1399550"/>
            <a:ext cx="8837796" cy="2078700"/>
            <a:chOff x="54825" y="1246125"/>
            <a:chExt cx="8837796" cy="2078700"/>
          </a:xfrm>
        </p:grpSpPr>
        <p:sp>
          <p:nvSpPr>
            <p:cNvPr id="120" name="Google Shape;120;p20"/>
            <p:cNvSpPr/>
            <p:nvPr/>
          </p:nvSpPr>
          <p:spPr>
            <a:xfrm>
              <a:off x="444500" y="1707825"/>
              <a:ext cx="377100" cy="1143600"/>
            </a:xfrm>
            <a:prstGeom prst="cube">
              <a:avLst>
                <a:gd name="adj" fmla="val 9226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66949" y="1707825"/>
              <a:ext cx="493500" cy="1143600"/>
            </a:xfrm>
            <a:prstGeom prst="cube">
              <a:avLst>
                <a:gd name="adj" fmla="val 63096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180747" y="1707825"/>
              <a:ext cx="807300" cy="1143600"/>
            </a:xfrm>
            <a:prstGeom prst="cube">
              <a:avLst>
                <a:gd name="adj" fmla="val 39477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1877800" y="1977068"/>
              <a:ext cx="561300" cy="605100"/>
            </a:xfrm>
            <a:prstGeom prst="cube">
              <a:avLst>
                <a:gd name="adj" fmla="val 31224"/>
              </a:avLst>
            </a:prstGeom>
            <a:solidFill>
              <a:srgbClr val="D6E8D4"/>
            </a:solidFill>
            <a:ln w="9525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2607148" y="1977076"/>
              <a:ext cx="1038300" cy="605100"/>
            </a:xfrm>
            <a:prstGeom prst="cube">
              <a:avLst>
                <a:gd name="adj" fmla="val 31224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3550075" y="1977076"/>
              <a:ext cx="1038300" cy="605100"/>
            </a:xfrm>
            <a:prstGeom prst="cube">
              <a:avLst>
                <a:gd name="adj" fmla="val 31224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536400" y="2135775"/>
              <a:ext cx="1038300" cy="287700"/>
            </a:xfrm>
            <a:prstGeom prst="cube">
              <a:avLst>
                <a:gd name="adj" fmla="val 31224"/>
              </a:avLst>
            </a:prstGeom>
            <a:solidFill>
              <a:srgbClr val="D6E8D4"/>
            </a:solidFill>
            <a:ln w="9525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796450" y="2135775"/>
              <a:ext cx="1038300" cy="287700"/>
            </a:xfrm>
            <a:prstGeom prst="cube">
              <a:avLst>
                <a:gd name="adj" fmla="val 31224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834750" y="2135775"/>
              <a:ext cx="1038300" cy="287700"/>
            </a:xfrm>
            <a:prstGeom prst="cube">
              <a:avLst>
                <a:gd name="adj" fmla="val 31224"/>
              </a:avLst>
            </a:prstGeom>
            <a:solidFill>
              <a:srgbClr val="DCE8FB"/>
            </a:solidFill>
            <a:ln w="9525" cap="flat" cmpd="sng">
              <a:solidFill>
                <a:srgbClr val="829A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7845663" y="2211225"/>
              <a:ext cx="807300" cy="136800"/>
            </a:xfrm>
            <a:prstGeom prst="cube">
              <a:avLst>
                <a:gd name="adj" fmla="val 31224"/>
              </a:avLst>
            </a:prstGeom>
            <a:solidFill>
              <a:srgbClr val="D6E8D4"/>
            </a:solidFill>
            <a:ln w="9525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" name="Google Shape;130;p20"/>
            <p:cNvCxnSpPr/>
            <p:nvPr/>
          </p:nvCxnSpPr>
          <p:spPr>
            <a:xfrm>
              <a:off x="2382050" y="2279625"/>
              <a:ext cx="219300" cy="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1" name="Google Shape;131;p20"/>
            <p:cNvCxnSpPr/>
            <p:nvPr/>
          </p:nvCxnSpPr>
          <p:spPr>
            <a:xfrm>
              <a:off x="5536100" y="2281575"/>
              <a:ext cx="26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2" name="Google Shape;132;p20"/>
            <p:cNvCxnSpPr/>
            <p:nvPr/>
          </p:nvCxnSpPr>
          <p:spPr>
            <a:xfrm>
              <a:off x="647650" y="2283525"/>
              <a:ext cx="219300" cy="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20"/>
            <p:cNvSpPr txBox="1"/>
            <p:nvPr/>
          </p:nvSpPr>
          <p:spPr>
            <a:xfrm>
              <a:off x="54825" y="2863125"/>
              <a:ext cx="8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Input Image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32 × 32 × 3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4" name="Google Shape;134;p20"/>
            <p:cNvSpPr txBox="1"/>
            <p:nvPr/>
          </p:nvSpPr>
          <p:spPr>
            <a:xfrm>
              <a:off x="866950" y="1246125"/>
              <a:ext cx="8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Conv_1_1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32 × 32 × 8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5" name="Google Shape;135;p20"/>
            <p:cNvSpPr txBox="1"/>
            <p:nvPr/>
          </p:nvSpPr>
          <p:spPr>
            <a:xfrm>
              <a:off x="1002425" y="2851425"/>
              <a:ext cx="8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Conv_1_2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32 × 32 × 16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1734125" y="2851425"/>
              <a:ext cx="8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MaxPool_1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16 × 16 × 16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2601350" y="2582175"/>
              <a:ext cx="94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Conv2_1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16 × 16 × 32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3550075" y="25821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Conv2_2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16 × 16 × 32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4536400" y="25821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MaxPool_2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8 × 8 × 32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20"/>
            <p:cNvSpPr txBox="1"/>
            <p:nvPr/>
          </p:nvSpPr>
          <p:spPr>
            <a:xfrm>
              <a:off x="5796500" y="24234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Conv3_1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8 × 8 × 32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6782900" y="24234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Conv3_2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8 × 8 × 32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20"/>
            <p:cNvSpPr txBox="1"/>
            <p:nvPr/>
          </p:nvSpPr>
          <p:spPr>
            <a:xfrm>
              <a:off x="7769300" y="24234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MaxPool_3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900">
                  <a:solidFill>
                    <a:schemeClr val="dk2"/>
                  </a:solidFill>
                </a:rPr>
                <a:t>4 × 4 × 32</a:t>
              </a:r>
              <a:endParaRPr sz="900">
                <a:solidFill>
                  <a:schemeClr val="dk2"/>
                </a:solidFill>
              </a:endParaRPr>
            </a:p>
          </p:txBody>
        </p:sp>
        <p:cxnSp>
          <p:nvCxnSpPr>
            <p:cNvPr id="143" name="Google Shape;143;p20"/>
            <p:cNvCxnSpPr/>
            <p:nvPr/>
          </p:nvCxnSpPr>
          <p:spPr>
            <a:xfrm>
              <a:off x="8632221" y="2285475"/>
              <a:ext cx="26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4" name="Google Shape;144;p20"/>
          <p:cNvGrpSpPr/>
          <p:nvPr/>
        </p:nvGrpSpPr>
        <p:grpSpPr>
          <a:xfrm>
            <a:off x="7567100" y="3854145"/>
            <a:ext cx="1452892" cy="1156843"/>
            <a:chOff x="6059600" y="3047150"/>
            <a:chExt cx="2241425" cy="1784700"/>
          </a:xfrm>
        </p:grpSpPr>
        <p:grpSp>
          <p:nvGrpSpPr>
            <p:cNvPr id="145" name="Google Shape;145;p20"/>
            <p:cNvGrpSpPr/>
            <p:nvPr/>
          </p:nvGrpSpPr>
          <p:grpSpPr>
            <a:xfrm>
              <a:off x="6866897" y="3478250"/>
              <a:ext cx="807300" cy="1143600"/>
              <a:chOff x="1012972" y="3438400"/>
              <a:chExt cx="807300" cy="1143600"/>
            </a:xfrm>
          </p:grpSpPr>
          <p:sp>
            <p:nvSpPr>
              <p:cNvPr id="146" name="Google Shape;146;p20"/>
              <p:cNvSpPr/>
              <p:nvPr/>
            </p:nvSpPr>
            <p:spPr>
              <a:xfrm>
                <a:off x="1012972" y="3438400"/>
                <a:ext cx="807300" cy="1143600"/>
              </a:xfrm>
              <a:prstGeom prst="cube">
                <a:avLst>
                  <a:gd name="adj" fmla="val 39477"/>
                </a:avLst>
              </a:prstGeom>
              <a:solidFill>
                <a:srgbClr val="DCE8FB"/>
              </a:solidFill>
              <a:ln w="9525" cap="flat" cmpd="sng">
                <a:solidFill>
                  <a:srgbClr val="829A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" name="Google Shape;147;p20"/>
              <p:cNvCxnSpPr/>
              <p:nvPr/>
            </p:nvCxnSpPr>
            <p:spPr>
              <a:xfrm rot="10800000" flipH="1">
                <a:off x="1012975" y="3438400"/>
                <a:ext cx="320400" cy="31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8" name="Google Shape;148;p20"/>
              <p:cNvCxnSpPr/>
              <p:nvPr/>
            </p:nvCxnSpPr>
            <p:spPr>
              <a:xfrm>
                <a:off x="1012975" y="3752500"/>
                <a:ext cx="0" cy="61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9" name="Google Shape;149;p20"/>
              <p:cNvCxnSpPr/>
              <p:nvPr/>
            </p:nvCxnSpPr>
            <p:spPr>
              <a:xfrm>
                <a:off x="1012975" y="3752500"/>
                <a:ext cx="4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50" name="Google Shape;150;p20"/>
            <p:cNvSpPr txBox="1"/>
            <p:nvPr/>
          </p:nvSpPr>
          <p:spPr>
            <a:xfrm>
              <a:off x="6059600" y="4190750"/>
              <a:ext cx="807300" cy="6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500">
                  <a:solidFill>
                    <a:schemeClr val="dk2"/>
                  </a:solidFill>
                </a:rPr>
                <a:t>Feature Map Row Pixels</a:t>
              </a:r>
              <a:endParaRPr sz="500"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6866900" y="3047150"/>
              <a:ext cx="9492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500">
                  <a:solidFill>
                    <a:schemeClr val="dk2"/>
                  </a:solidFill>
                </a:rPr>
                <a:t>Feature Map Column Pixels</a:t>
              </a:r>
              <a:endParaRPr sz="500"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20"/>
            <p:cNvSpPr txBox="1"/>
            <p:nvPr/>
          </p:nvSpPr>
          <p:spPr>
            <a:xfrm>
              <a:off x="7351825" y="3665300"/>
              <a:ext cx="9492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500">
                  <a:solidFill>
                    <a:schemeClr val="dk2"/>
                  </a:solidFill>
                </a:rPr>
                <a:t>Channels</a:t>
              </a:r>
              <a:endParaRPr sz="500">
                <a:solidFill>
                  <a:schemeClr val="dk2"/>
                </a:solidFill>
              </a:endParaRPr>
            </a:p>
          </p:txBody>
        </p:sp>
      </p:grpSp>
      <p:sp>
        <p:nvSpPr>
          <p:cNvPr id="153" name="Google Shape;153;p20"/>
          <p:cNvSpPr txBox="1">
            <a:spLocks noGrp="1"/>
          </p:cNvSpPr>
          <p:nvPr>
            <p:ph type="body" idx="4294967295"/>
          </p:nvPr>
        </p:nvSpPr>
        <p:spPr>
          <a:xfrm>
            <a:off x="311700" y="440475"/>
            <a:ext cx="85206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Structure of the convolution layers of the VGGNet (in AlexNet Style)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body" idx="4294967295"/>
          </p:nvPr>
        </p:nvSpPr>
        <p:spPr>
          <a:xfrm>
            <a:off x="311700" y="440475"/>
            <a:ext cx="85206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Structure of the fully-connected layers.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00" y="1341887"/>
            <a:ext cx="2059600" cy="245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1"/>
          <p:cNvGrpSpPr/>
          <p:nvPr/>
        </p:nvGrpSpPr>
        <p:grpSpPr>
          <a:xfrm>
            <a:off x="2015675" y="2376350"/>
            <a:ext cx="1123321" cy="673950"/>
            <a:chOff x="7769300" y="2211225"/>
            <a:chExt cx="1123321" cy="673950"/>
          </a:xfrm>
        </p:grpSpPr>
        <p:sp>
          <p:nvSpPr>
            <p:cNvPr id="161" name="Google Shape;161;p21"/>
            <p:cNvSpPr/>
            <p:nvPr/>
          </p:nvSpPr>
          <p:spPr>
            <a:xfrm>
              <a:off x="7845663" y="2211225"/>
              <a:ext cx="807300" cy="136800"/>
            </a:xfrm>
            <a:prstGeom prst="cube">
              <a:avLst>
                <a:gd name="adj" fmla="val 31224"/>
              </a:avLst>
            </a:prstGeom>
            <a:solidFill>
              <a:srgbClr val="D6E8D4"/>
            </a:solidFill>
            <a:ln w="9525" cap="flat" cmpd="sng">
              <a:solidFill>
                <a:srgbClr val="93BB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7769300" y="2423475"/>
              <a:ext cx="98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MaxPool_3</a:t>
              </a:r>
              <a:endParaRPr sz="9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chemeClr val="dk2"/>
                  </a:solidFill>
                </a:rPr>
                <a:t>4 × 4 × 32</a:t>
              </a:r>
              <a:endParaRPr sz="900">
                <a:solidFill>
                  <a:schemeClr val="dk2"/>
                </a:solidFill>
              </a:endParaRPr>
            </a:p>
          </p:txBody>
        </p:sp>
        <p:cxnSp>
          <p:nvCxnSpPr>
            <p:cNvPr id="163" name="Google Shape;163;p21"/>
            <p:cNvCxnSpPr/>
            <p:nvPr/>
          </p:nvCxnSpPr>
          <p:spPr>
            <a:xfrm>
              <a:off x="8632221" y="2285475"/>
              <a:ext cx="26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4" name="Google Shape;164;p21"/>
          <p:cNvSpPr txBox="1"/>
          <p:nvPr/>
        </p:nvSpPr>
        <p:spPr>
          <a:xfrm>
            <a:off x="1639775" y="2340900"/>
            <a:ext cx="37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 b="1">
                <a:solidFill>
                  <a:schemeClr val="dk2"/>
                </a:solidFill>
              </a:rPr>
              <a:t>…</a:t>
            </a:r>
            <a:endParaRPr sz="900" b="1">
              <a:solidFill>
                <a:schemeClr val="dk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0"/>
            <a:ext cx="2572500" cy="301200"/>
          </a:xfrm>
          <a:prstGeom prst="homePlate">
            <a:avLst>
              <a:gd name="adj" fmla="val 50000"/>
            </a:avLst>
          </a:prstGeom>
          <a:solidFill>
            <a:srgbClr val="E0D5E7"/>
          </a:solidFill>
          <a:ln w="19050" cap="flat" cmpd="sng">
            <a:solidFill>
              <a:srgbClr val="A082A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2.NN Structure / FC Layers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4015</Words>
  <Application>Microsoft Office PowerPoint</Application>
  <PresentationFormat>全屏显示(16:9)</PresentationFormat>
  <Paragraphs>586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CISC3024 Final Project Classification Of SVHN Dataset With VGGNet &amp;  Study Of Effects of Hyper-Parameters On Training And Application Performance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yanzhen huang</cp:lastModifiedBy>
  <cp:revision>1</cp:revision>
  <dcterms:modified xsi:type="dcterms:W3CDTF">2024-11-07T05:37:37Z</dcterms:modified>
</cp:coreProperties>
</file>